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6" r:id="rId6"/>
    <p:sldId id="259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6C550-13D7-4DDB-927D-E552C6D9647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613A-0D3C-436E-9337-6E5EDA23A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62FE-508A-451B-9461-F0646F988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Slow City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51D52-C80F-4792-9F2A-B47C07EF4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EF6E-60A9-4A5C-9BD5-3C753B03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Character</a:t>
            </a:r>
          </a:p>
        </p:txBody>
      </p:sp>
      <p:pic>
        <p:nvPicPr>
          <p:cNvPr id="5122" name="Picture 2" descr="Image result for slow city town center">
            <a:extLst>
              <a:ext uri="{FF2B5EF4-FFF2-40B4-BE49-F238E27FC236}">
                <a16:creationId xmlns:a16="http://schemas.microsoft.com/office/drawing/2014/main" id="{16D956A3-DF9C-4440-8BDC-4A35C0BDAD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4" y="2990057"/>
            <a:ext cx="5020817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ortugalbrands.com/blog/wp-content/uploads/2013/03/Sofia-Rocha-artes%C3%A3-2-740x264.jpg">
            <a:extLst>
              <a:ext uri="{FF2B5EF4-FFF2-40B4-BE49-F238E27FC236}">
                <a16:creationId xmlns:a16="http://schemas.microsoft.com/office/drawing/2014/main" id="{E67D1DBB-24F3-453F-BCA7-5EB2340E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82" y="100503"/>
            <a:ext cx="7048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portugalbrands.com/blog/wp-content/uploads/2013/03/comida-740x313.png">
            <a:extLst>
              <a:ext uri="{FF2B5EF4-FFF2-40B4-BE49-F238E27FC236}">
                <a16:creationId xmlns:a16="http://schemas.microsoft.com/office/drawing/2014/main" id="{23E7D4E8-D734-41EF-8C76-75F584EA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730511"/>
            <a:ext cx="5373194" cy="22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portugalbrands.com/blog/wp-content/uploads/2013/03/a20_abf_cantomarinho-740x493.jpg">
            <a:extLst>
              <a:ext uri="{FF2B5EF4-FFF2-40B4-BE49-F238E27FC236}">
                <a16:creationId xmlns:a16="http://schemas.microsoft.com/office/drawing/2014/main" id="{DFA59EDA-B441-4BFA-9A2E-32A7EA4F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17" y="4025901"/>
            <a:ext cx="4100164" cy="273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1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3878-A03D-429E-89C3-0D190D4F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Cities – new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E1F2-3CD9-463A-92D6-CC5129522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note that the slow city movement would definitely make sense for small, historical towns in Europe which is where it started </a:t>
            </a:r>
          </a:p>
          <a:p>
            <a:r>
              <a:rPr lang="en-US" dirty="0"/>
              <a:t>But could also apply to small town America w towns that have local main streets (worried about Wal Mart coming to town) or other areas of the world</a:t>
            </a:r>
          </a:p>
        </p:txBody>
      </p:sp>
    </p:spTree>
    <p:extLst>
      <p:ext uri="{BB962C8B-B14F-4D97-AF65-F5344CB8AC3E}">
        <p14:creationId xmlns:p14="http://schemas.microsoft.com/office/powerpoint/2010/main" val="16125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C1C8-6CC1-4178-868D-0FAB1169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Cittaslow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1F2F-8C98-494F-A591-0137D9DE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en-US" dirty="0" err="1"/>
              <a:t>Cittaslow</a:t>
            </a:r>
            <a:r>
              <a:rPr lang="en-US" dirty="0"/>
              <a:t> is an </a:t>
            </a:r>
            <a:r>
              <a:rPr lang="en-US" dirty="0" err="1"/>
              <a:t>organisation</a:t>
            </a:r>
            <a:r>
              <a:rPr lang="en-US" dirty="0"/>
              <a:t> founded in Italy and inspired by the slow food movement. </a:t>
            </a:r>
            <a:r>
              <a:rPr lang="en-US" dirty="0" err="1"/>
              <a:t>Cittaslow's</a:t>
            </a:r>
            <a:r>
              <a:rPr lang="en-US" dirty="0"/>
              <a:t> goals include improving the quality of life in towns by slowing down its overall pace, especially in a city's use of spaces and the flow of life and traffic through them. </a:t>
            </a:r>
            <a:r>
              <a:rPr lang="en-US" dirty="0" err="1"/>
              <a:t>Cittaslow</a:t>
            </a:r>
            <a:r>
              <a:rPr lang="en-US" dirty="0"/>
              <a:t> is part of a cultural trend known as the slow movement. </a:t>
            </a:r>
          </a:p>
        </p:txBody>
      </p:sp>
    </p:spTree>
    <p:extLst>
      <p:ext uri="{BB962C8B-B14F-4D97-AF65-F5344CB8AC3E}">
        <p14:creationId xmlns:p14="http://schemas.microsoft.com/office/powerpoint/2010/main" val="290543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30E2-25EA-41F8-B8BC-1B7B1506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Cities</a:t>
            </a:r>
          </a:p>
        </p:txBody>
      </p:sp>
      <p:pic>
        <p:nvPicPr>
          <p:cNvPr id="1026" name="Picture 2" descr="Image result for cittaslow">
            <a:extLst>
              <a:ext uri="{FF2B5EF4-FFF2-40B4-BE49-F238E27FC236}">
                <a16:creationId xmlns:a16="http://schemas.microsoft.com/office/drawing/2014/main" id="{EF5A07DD-DB14-45B3-9E25-A04BAF5C4F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931444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low city">
            <a:extLst>
              <a:ext uri="{FF2B5EF4-FFF2-40B4-BE49-F238E27FC236}">
                <a16:creationId xmlns:a16="http://schemas.microsoft.com/office/drawing/2014/main" id="{9CC9D824-4B7F-4946-B434-4380DE98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26" y="2014412"/>
            <a:ext cx="6081005" cy="45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7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8019-3EDF-482D-9952-ECCE6E2F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slow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F7F5-5A9B-4157-B02F-F2B0E565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Cittaslow</a:t>
            </a:r>
            <a:r>
              <a:rPr lang="en-US" dirty="0"/>
              <a:t> was founded in Italy in October 1999, following a meeting organized by the mayor of </a:t>
            </a:r>
            <a:r>
              <a:rPr lang="en-US" dirty="0" err="1"/>
              <a:t>Greve</a:t>
            </a:r>
            <a:r>
              <a:rPr lang="en-US" dirty="0"/>
              <a:t> in Chianti, Tuscany.  </a:t>
            </a:r>
          </a:p>
          <a:p>
            <a:r>
              <a:rPr lang="en-US" dirty="0"/>
              <a:t>A 54-point charter was developed, encouraging high quality local food and drink, general conviviality and the opposition to cultural standardization. </a:t>
            </a:r>
          </a:p>
          <a:p>
            <a:r>
              <a:rPr lang="en-US" dirty="0"/>
              <a:t>In 2001, 28 Italian towns were signed up to the pledge </a:t>
            </a:r>
          </a:p>
        </p:txBody>
      </p:sp>
    </p:spTree>
    <p:extLst>
      <p:ext uri="{BB962C8B-B14F-4D97-AF65-F5344CB8AC3E}">
        <p14:creationId xmlns:p14="http://schemas.microsoft.com/office/powerpoint/2010/main" val="8968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0951-6D87-4541-830C-ACD073D0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65221"/>
            <a:ext cx="9905999" cy="532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main aims of the movement are</a:t>
            </a:r>
          </a:p>
          <a:p>
            <a:pPr lvl="1"/>
            <a:r>
              <a:rPr lang="en-US" sz="2800" dirty="0"/>
              <a:t>making life better for everyone </a:t>
            </a:r>
            <a:r>
              <a:rPr lang="en-US" sz="2800" b="1" dirty="0"/>
              <a:t>living in an urban environment </a:t>
            </a:r>
            <a:r>
              <a:rPr lang="en-US" sz="2800" dirty="0"/>
              <a:t>so</a:t>
            </a:r>
            <a:r>
              <a:rPr lang="en-US" sz="2800" b="1" dirty="0"/>
              <a:t> </a:t>
            </a:r>
            <a:r>
              <a:rPr lang="en-US" sz="2800" dirty="0"/>
              <a:t>improving the quality of life in the cities</a:t>
            </a:r>
          </a:p>
          <a:p>
            <a:pPr lvl="1"/>
            <a:r>
              <a:rPr lang="en-US" sz="2800" b="1" dirty="0"/>
              <a:t>resisting the homogenization and globalization </a:t>
            </a:r>
            <a:r>
              <a:rPr lang="en-US" sz="2800" dirty="0"/>
              <a:t>of towns around the globe (pop culture overtaking the historical culture of the place) so keep the local character (folk identity)</a:t>
            </a:r>
          </a:p>
          <a:p>
            <a:pPr lvl="1"/>
            <a:r>
              <a:rPr lang="en-US" sz="2800" dirty="0"/>
              <a:t>protecting </a:t>
            </a:r>
            <a:r>
              <a:rPr lang="en-US" sz="2800" b="1" dirty="0"/>
              <a:t>the environment / avoid the problems of sprawl</a:t>
            </a:r>
          </a:p>
          <a:p>
            <a:pPr lvl="1"/>
            <a:r>
              <a:rPr lang="en-US" sz="2800" dirty="0"/>
              <a:t>Providing inspiration for a </a:t>
            </a:r>
            <a:r>
              <a:rPr lang="en-US" sz="2800" b="1" dirty="0"/>
              <a:t>healthier lifestyle </a:t>
            </a:r>
            <a:r>
              <a:rPr lang="en-US" sz="2800" dirty="0"/>
              <a:t>in part by returning to the pedestrian nature of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4BCE-82F4-4B82-8D8A-7FE60C73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5591"/>
            <a:ext cx="9905998" cy="1478570"/>
          </a:xfrm>
        </p:spPr>
        <p:txBody>
          <a:bodyPr/>
          <a:lstStyle/>
          <a:p>
            <a:r>
              <a:rPr lang="en-US" dirty="0"/>
              <a:t>Slow pace / not fast pace</a:t>
            </a:r>
          </a:p>
        </p:txBody>
      </p:sp>
      <p:pic>
        <p:nvPicPr>
          <p:cNvPr id="2050" name="Picture 2" descr="Image result for slow city">
            <a:extLst>
              <a:ext uri="{FF2B5EF4-FFF2-40B4-BE49-F238E27FC236}">
                <a16:creationId xmlns:a16="http://schemas.microsoft.com/office/drawing/2014/main" id="{5D08483A-7657-489E-B328-CBBCD0097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" y="3080084"/>
            <a:ext cx="12190923" cy="37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3C28-8F0F-413A-B2EA-B64637D1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Emphasize local character and avoid negatives of globalization and pop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62F2-D50D-4916-A40D-43B87AB7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Architecture </a:t>
            </a:r>
          </a:p>
          <a:p>
            <a:r>
              <a:rPr lang="en-US" dirty="0"/>
              <a:t>Public spaces and walkability </a:t>
            </a:r>
          </a:p>
          <a:p>
            <a:r>
              <a:rPr lang="en-US" dirty="0"/>
              <a:t>Applies better to smaller towns</a:t>
            </a:r>
          </a:p>
          <a:p>
            <a:r>
              <a:rPr lang="en-US" dirty="0"/>
              <a:t>Makes sense that it started in Europe </a:t>
            </a:r>
          </a:p>
        </p:txBody>
      </p:sp>
      <p:pic>
        <p:nvPicPr>
          <p:cNvPr id="3074" name="Picture 2" descr="Image result for slow city">
            <a:extLst>
              <a:ext uri="{FF2B5EF4-FFF2-40B4-BE49-F238E27FC236}">
                <a16:creationId xmlns:a16="http://schemas.microsoft.com/office/drawing/2014/main" id="{7D30C1BB-7863-4155-9C71-25FD6AEF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19" y="2097088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CE86-778C-4EB9-BE81-C7317339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18518"/>
            <a:ext cx="5687222" cy="1478570"/>
          </a:xfrm>
        </p:spPr>
        <p:txBody>
          <a:bodyPr>
            <a:normAutofit/>
          </a:bodyPr>
          <a:lstStyle/>
          <a:p>
            <a:r>
              <a:rPr lang="en-US" dirty="0"/>
              <a:t>Slow pace – Environment and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BDA5D-F6A0-46F6-A7BA-F4C3F296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887524"/>
            <a:ext cx="5687219" cy="4690992"/>
          </a:xfrm>
        </p:spPr>
        <p:txBody>
          <a:bodyPr>
            <a:normAutofit fontScale="92500"/>
          </a:bodyPr>
          <a:lstStyle/>
          <a:p>
            <a:r>
              <a:rPr lang="en-US" dirty="0"/>
              <a:t>Slow pace means keeping traditional walkways and public areas and not building over them with larger roads and highways (do not go to car-scale so quickly)</a:t>
            </a:r>
          </a:p>
          <a:p>
            <a:r>
              <a:rPr lang="en-US" dirty="0"/>
              <a:t>Keeping local foods and farms that sell to the local markets</a:t>
            </a:r>
          </a:p>
          <a:p>
            <a:r>
              <a:rPr lang="en-US" dirty="0"/>
              <a:t>This means avoiding the problems of sprawl and trying to control growth and keep local farms if possible (do not allow to spread quickly into green areas)</a:t>
            </a:r>
          </a:p>
        </p:txBody>
      </p:sp>
      <p:pic>
        <p:nvPicPr>
          <p:cNvPr id="4098" name="Picture 2" descr="Image result for slow city">
            <a:extLst>
              <a:ext uri="{FF2B5EF4-FFF2-40B4-BE49-F238E27FC236}">
                <a16:creationId xmlns:a16="http://schemas.microsoft.com/office/drawing/2014/main" id="{06B6410C-08A7-4D39-9258-5348B83A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92" y="3616241"/>
            <a:ext cx="4457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low city">
            <a:extLst>
              <a:ext uri="{FF2B5EF4-FFF2-40B4-BE49-F238E27FC236}">
                <a16:creationId xmlns:a16="http://schemas.microsoft.com/office/drawing/2014/main" id="{12E6495D-4A6E-4FCF-BC0E-E556E0D9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22" y="279484"/>
            <a:ext cx="5276554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7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2E3-C0F6-4024-953E-8ADE5FAE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296060"/>
            <a:ext cx="5622365" cy="1304240"/>
          </a:xfrm>
        </p:spPr>
        <p:txBody>
          <a:bodyPr>
            <a:normAutofit fontScale="90000"/>
          </a:bodyPr>
          <a:lstStyle/>
          <a:p>
            <a:r>
              <a:rPr lang="en-US" dirty="0"/>
              <a:t>Slow food – maintaining the local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C4C3-055D-44B3-96AF-3A04EF08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750" y="1357560"/>
            <a:ext cx="5981282" cy="3541714"/>
          </a:xfrm>
        </p:spPr>
        <p:txBody>
          <a:bodyPr/>
          <a:lstStyle/>
          <a:p>
            <a:r>
              <a:rPr lang="en-US" dirty="0"/>
              <a:t>food that is produced or prepared in accordance with local culinary traditions, typically using high-quality locally sourced ingredients. Reminds one of the local food movement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23252-4680-4A15-9447-52052FEB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56"/>
          <a:stretch/>
        </p:blipFill>
        <p:spPr>
          <a:xfrm>
            <a:off x="7299157" y="3429000"/>
            <a:ext cx="4731065" cy="3272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BF8BF-EA36-4458-BA88-B98A0A366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7" y="3676194"/>
            <a:ext cx="4731065" cy="3128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07C3F0-DD75-464D-9FED-AAD465F50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078" y="431270"/>
            <a:ext cx="5071144" cy="26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6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1902</TotalTime>
  <Words>417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Circuit</vt:lpstr>
      <vt:lpstr>Slow City Movement</vt:lpstr>
      <vt:lpstr>Cittaslow</vt:lpstr>
      <vt:lpstr>Slow Cities</vt:lpstr>
      <vt:lpstr>What is the slow movement</vt:lpstr>
      <vt:lpstr>PowerPoint Presentation</vt:lpstr>
      <vt:lpstr>Slow pace / not fast pace</vt:lpstr>
      <vt:lpstr>Emphasize local character and avoid negatives of globalization and pop culture</vt:lpstr>
      <vt:lpstr>Slow pace – Environment and Health</vt:lpstr>
      <vt:lpstr>Slow food – maintaining the local character</vt:lpstr>
      <vt:lpstr>Local Character</vt:lpstr>
      <vt:lpstr>European Cities – new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City Movement</dc:title>
  <dc:creator>K Lewis</dc:creator>
  <cp:lastModifiedBy>Paul Stepek</cp:lastModifiedBy>
  <cp:revision>12</cp:revision>
  <dcterms:created xsi:type="dcterms:W3CDTF">2018-05-14T14:19:19Z</dcterms:created>
  <dcterms:modified xsi:type="dcterms:W3CDTF">2021-06-07T13:38:36Z</dcterms:modified>
</cp:coreProperties>
</file>