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334" r:id="rId2"/>
    <p:sldId id="373" r:id="rId3"/>
    <p:sldId id="451" r:id="rId4"/>
    <p:sldId id="377" r:id="rId5"/>
    <p:sldId id="374" r:id="rId6"/>
    <p:sldId id="378" r:id="rId7"/>
    <p:sldId id="410" r:id="rId8"/>
    <p:sldId id="404" r:id="rId9"/>
    <p:sldId id="457" r:id="rId10"/>
    <p:sldId id="456" r:id="rId11"/>
    <p:sldId id="455" r:id="rId12"/>
    <p:sldId id="376" r:id="rId13"/>
    <p:sldId id="380" r:id="rId14"/>
    <p:sldId id="381" r:id="rId15"/>
    <p:sldId id="388" r:id="rId16"/>
    <p:sldId id="384" r:id="rId17"/>
    <p:sldId id="385" r:id="rId18"/>
    <p:sldId id="446" r:id="rId19"/>
    <p:sldId id="386" r:id="rId20"/>
    <p:sldId id="434" r:id="rId21"/>
    <p:sldId id="422" r:id="rId22"/>
    <p:sldId id="423" r:id="rId23"/>
    <p:sldId id="424" r:id="rId24"/>
    <p:sldId id="417" r:id="rId25"/>
    <p:sldId id="419" r:id="rId26"/>
    <p:sldId id="420" r:id="rId27"/>
    <p:sldId id="396" r:id="rId28"/>
    <p:sldId id="397" r:id="rId29"/>
    <p:sldId id="394" r:id="rId30"/>
    <p:sldId id="430" r:id="rId31"/>
    <p:sldId id="398" r:id="rId32"/>
    <p:sldId id="399" r:id="rId33"/>
    <p:sldId id="435" r:id="rId34"/>
    <p:sldId id="438" r:id="rId35"/>
    <p:sldId id="439" r:id="rId36"/>
    <p:sldId id="427" r:id="rId37"/>
    <p:sldId id="440" r:id="rId38"/>
    <p:sldId id="426" r:id="rId39"/>
    <p:sldId id="425" r:id="rId40"/>
    <p:sldId id="391" r:id="rId41"/>
    <p:sldId id="443" r:id="rId42"/>
    <p:sldId id="447" r:id="rId43"/>
    <p:sldId id="448" r:id="rId44"/>
    <p:sldId id="445" r:id="rId45"/>
    <p:sldId id="395" r:id="rId46"/>
    <p:sldId id="441" r:id="rId47"/>
    <p:sldId id="432" r:id="rId48"/>
    <p:sldId id="458" r:id="rId49"/>
    <p:sldId id="354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1248">
          <p15:clr>
            <a:srgbClr val="A4A3A4"/>
          </p15:clr>
        </p15:guide>
        <p15:guide id="3" pos="4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8000"/>
    <a:srgbClr val="008080"/>
    <a:srgbClr val="339966"/>
    <a:srgbClr val="333399"/>
    <a:srgbClr val="A50021"/>
    <a:srgbClr val="9933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6" autoAdjust="0"/>
    <p:restoredTop sz="90929"/>
  </p:normalViewPr>
  <p:slideViewPr>
    <p:cSldViewPr>
      <p:cViewPr varScale="1">
        <p:scale>
          <a:sx n="62" d="100"/>
          <a:sy n="62" d="100"/>
        </p:scale>
        <p:origin x="1818" y="60"/>
      </p:cViewPr>
      <p:guideLst>
        <p:guide orient="horz" pos="720"/>
        <p:guide orient="horz" pos="1248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B88EFDE0-5081-47DD-90CC-C9F4E172771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F317E851-D020-4A5E-927B-686DC28A4B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8" name="Rectangle 4">
            <a:extLst>
              <a:ext uri="{FF2B5EF4-FFF2-40B4-BE49-F238E27FC236}">
                <a16:creationId xmlns:a16="http://schemas.microsoft.com/office/drawing/2014/main" id="{D13B3D54-5FD2-4CFC-AEF4-B9C1872313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9" name="Rectangle 5">
            <a:extLst>
              <a:ext uri="{FF2B5EF4-FFF2-40B4-BE49-F238E27FC236}">
                <a16:creationId xmlns:a16="http://schemas.microsoft.com/office/drawing/2014/main" id="{ED79E8FA-598C-474D-935B-F8748CCF0E3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/>
            </a:lvl1pPr>
          </a:lstStyle>
          <a:p>
            <a:pPr>
              <a:defRPr/>
            </a:pPr>
            <a:fld id="{69A4B204-1037-4A0A-8150-E9F5EF8C3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6CC63BFF-A23F-4DA9-BB5D-01ED1B9505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47D11E2B-F46B-4C23-BADC-96E1CEB22F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E457EAE-73AA-4FDB-B71B-CDFFA751B64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E826C5FF-FAA9-4610-9315-EC306D39BC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8182" name="Rectangle 6">
            <a:extLst>
              <a:ext uri="{FF2B5EF4-FFF2-40B4-BE49-F238E27FC236}">
                <a16:creationId xmlns:a16="http://schemas.microsoft.com/office/drawing/2014/main" id="{FF70C4F8-39A7-48FE-B1A7-9110A5DFA4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3" name="Rectangle 7">
            <a:extLst>
              <a:ext uri="{FF2B5EF4-FFF2-40B4-BE49-F238E27FC236}">
                <a16:creationId xmlns:a16="http://schemas.microsoft.com/office/drawing/2014/main" id="{177758B5-FF32-4714-84F9-ACA119974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/>
            </a:lvl1pPr>
          </a:lstStyle>
          <a:p>
            <a:pPr>
              <a:defRPr/>
            </a:pPr>
            <a:fld id="{1E0E8AB3-3FE1-428A-804D-FBBF3BEE91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27961A1-A921-4D39-9E4B-A484C1A6CCB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5B56569-D471-4803-967D-9CEFCE96C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A97BE5D-AAF5-46F7-8F82-C2F43F1BC12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F239507-5B68-4A60-9705-7DEFB0B84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D3DF6AE-4640-4128-9515-C318F572F8D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12999-257D-441C-B89B-E969BD3D9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85E89E9-FB2C-464C-BC3D-5DFCDAD4324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424EAEB-D14C-4060-A6D7-6A3038C9E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136AF52-FA6B-433C-81F3-5A5ABD56602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6BD377A-C67E-4DD5-ABCB-8EA91D42B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D9EC7A5-3FBE-42D2-8462-FF237348E1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58B2FC3-6D9F-4140-9BC3-4DEC000AF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8898F7B2-2DF0-487D-AAA8-FE2CED49F6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87EA98B-4743-49E3-ADC1-44009E9A5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16F4D5C-4900-4576-B869-BEBE768FD1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43C6CA2-6DF2-428F-921D-A5033DB05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4A4D1D5-1302-4FFE-8BFE-06F6BFE25D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CC5E756-0639-41BD-B185-ADD348FE7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727E2277-C30C-47CD-B8BB-F894E8E321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7176DFB8-9825-47CE-ACBF-741A40F01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25343E75-3ED8-4C6E-8064-BEFC027E2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13F8C0-751F-45C2-8315-53875E107CEE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C13407FF-1679-4566-A23D-A197B6202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ECBA10B6-032B-4D2D-8D2B-96B529E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9B875D00-44CE-4268-9CAA-84F708974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6FE049-A9E2-4FD9-B8F2-E1DD0FACA8DC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1123FEE-4D55-4F74-950C-B443C20F9A2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E2DF8F8-9D94-45D2-ABD1-77D2D6EE2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7D15057C-0C61-49A0-926D-1DF0A30CD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E49C354B-73D2-4DDC-B397-3DD9691F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1CCAE239-8199-4E5E-B443-25EE272DF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B2DA91-6EDB-492E-AD2E-17ED8E3882C5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>
            <a:extLst>
              <a:ext uri="{FF2B5EF4-FFF2-40B4-BE49-F238E27FC236}">
                <a16:creationId xmlns:a16="http://schemas.microsoft.com/office/drawing/2014/main" id="{B4529425-D669-486B-AF03-2C867DC6C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D2763C0E-3E21-4E50-8531-DC5B8070C4C4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DCBF0AA5-D5D7-4E47-81C1-933BD2C217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33CC3289-E25A-44E1-97CF-14F2A1FC4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C3BCCA51-2E3D-4495-A0EA-007185134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A96675-2A4B-4EA9-ABD2-CAF69CC2D23B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D4309E9-8569-4FCB-8C79-892E82976E6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7D28A0D8-A73C-49EA-B442-4B3A485834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>
            <a:extLst>
              <a:ext uri="{FF2B5EF4-FFF2-40B4-BE49-F238E27FC236}">
                <a16:creationId xmlns:a16="http://schemas.microsoft.com/office/drawing/2014/main" id="{59FFC225-AF9F-4254-8ABB-18F9AA66A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60DE3056-FEA8-491C-979F-809A763F6BF8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>
            <a:extLst>
              <a:ext uri="{FF2B5EF4-FFF2-40B4-BE49-F238E27FC236}">
                <a16:creationId xmlns:a16="http://schemas.microsoft.com/office/drawing/2014/main" id="{43619EBA-30F1-4345-8688-EF0271D01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BACC8372-B2F1-4CA3-9600-8672955B3EDA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13EFE90-C4E3-48F7-862F-BABD09EA73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02546F15-21FE-406B-9763-48C078F27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91B35BD0-7B0B-48EC-8C1E-B9F53D148FB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82F3F24-30DC-4656-89A1-40487BC99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A29A56E7-D782-4291-90BD-FBFB795690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807DDC30-7723-4C16-A948-79D9A8476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>
            <a:extLst>
              <a:ext uri="{FF2B5EF4-FFF2-40B4-BE49-F238E27FC236}">
                <a16:creationId xmlns:a16="http://schemas.microsoft.com/office/drawing/2014/main" id="{AF43BBFC-D4A0-4CC9-9E51-CB917D72E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F9FFBA2B-8B40-4998-AE24-993640BB1037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48ECF3E-7DE3-4B31-8DF9-702199C6F3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5C1A90E-1B3C-4BEC-906F-146F3E069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>
            <a:extLst>
              <a:ext uri="{FF2B5EF4-FFF2-40B4-BE49-F238E27FC236}">
                <a16:creationId xmlns:a16="http://schemas.microsoft.com/office/drawing/2014/main" id="{8B00E20C-2831-45DA-8F00-0EA7A1644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15E5996C-93DD-4D48-B746-96353047D5FE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51A44B39-FE98-4C62-B7E7-8A0A9BEF05E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8A5198E-F041-4021-A3D5-CD9DDF377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029E13A-FDDF-4C2D-8EE7-2C73F7E793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AE0310E-87A4-4017-9B3B-42E04910A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995A661-99CD-4A2C-9B77-336FD3E6B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6BB946E-4701-49C7-AB58-75CAEB7DA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B0723719-9C33-4D32-9061-9920DC268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D88F6B-2D4C-4F15-A06D-21F3DB72C944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CCF3B0C-5D08-44FB-9E51-713D1CD8B3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56C7CFF-4750-4674-830F-C9A48A36F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115BF55-A9A1-43ED-AD4E-25F83F3941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199BA85-0874-4B4F-A9B4-DDF450726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A73E92E-11AC-4794-A7D1-93B623B50E2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39B846E-6F85-40F7-AD3B-E1A51ECD3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0B88AD1-A273-4085-8C1C-3D465A12DE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23461BB-36BE-4A9D-A549-6B4BAD828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D80F9F-19AB-463B-A5F5-77BAABAD3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58F25-D94A-44FA-9A4C-341FDC7D97A6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4440B8-6550-45D7-8D10-892630160D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806FA6-395F-4CBF-812E-0B3152E8F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EA84EE-2EFF-4C65-BC10-7E567042B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5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449FF6-B882-446F-8FC4-A356F315B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8DFAC-C37A-4579-92F0-E2A179B191C7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403124-270F-4914-9DAF-AE80C39C3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B452EF-2C0F-43F9-919B-03883401C4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4D0057-B704-4C90-8B9D-12977F8689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12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84AF22-2E01-4DE6-9018-D1807690BF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10F9-C82A-438F-BCD6-EB85724738C9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5B6D89-257A-4986-BF03-003753988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8BFF2-A563-48AD-B17E-92FBB57AD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BFDD29-9E80-485B-B6AD-963EFA16C8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8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94E934-1928-4BFD-B53B-6A3C817D02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BC150-9FCA-431A-9605-9D57047C6CDE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F1847C-DEC1-489F-A60D-3CDA32BB5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98580-A2A7-451F-8E0C-5AF93C3C87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01758E-CBA8-4726-99DB-387084CFC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62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C1425D-E1F9-43EF-A436-5A7D7B0F4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881D4-DA0A-4523-A27B-E027151EFC49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AB8D8C-5FA4-41A9-95DC-4E4CDBB1B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E7213-BEEF-424A-9D17-8D305D35FA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9FF69-6319-45A2-8A67-9676C4CD6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57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07B2B-2EDB-4FD2-B9B5-9F64CBF871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B8B8C-0DC2-4EBD-9529-01D0FEA39AF8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633E7-E2D8-463A-8887-7746A45E8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6281A-F535-4693-8D97-C550C7158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2DACA-F5E3-4A74-8A87-A9D536704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35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E0B3D8-983B-4006-9D59-D1C054E7D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7FCC2-4CBE-44D2-9044-F718746D4D34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F37AE1-2903-4B27-8C18-6121300024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C95487-3D7E-4AF9-841E-79E74BF6C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CB1E85-5239-4140-A09D-3BE111639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964A5D-07A7-45B5-8529-619102A9C4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3288A-5990-476C-9AAB-910D9735E465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6E637C-63F7-42F1-B46F-7DA203D9B8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5B6738-1B13-49A4-8E2B-FBE8621939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E161-08A8-4E10-9941-F3677814F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59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83AABA-B590-422D-A432-B3A4DF9CDC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13FB1-EDD4-44C1-B820-B40F383B8099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6A163D-F517-4D6C-85A7-9F083EB1B9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AD06F7-CB0B-41A2-98C5-153A6962E9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718F1A-CBD4-44C7-B4E6-D179BE51C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7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416A0-C77C-459E-86F1-46154F7B1F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90C68-BFD2-4496-B9F7-17E7BA0F7731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E9C9F-4DB0-4469-AE2E-0406E84FD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73649-DA74-4C10-8097-53A377E2E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B767EE-C8C0-40E2-9C4B-9B351F6B5E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30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D9097-4171-436E-BF7C-168A18A817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05C95-FC05-4389-ABE2-7D13E6AA4309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B1B98-E505-4501-BF01-FBDB9FA57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FC6F8-6B12-4756-B927-B00163EB3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B7FD86-C1AD-4520-9FE4-3550DB153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10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D8E1FE-379B-48C0-9AA6-5D23F03CE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7C1DC4-861B-42C4-A14F-842F010AB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04C6F76A-0DE4-4A20-AA42-A89F9E38A6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fld id="{D4447E7A-C8DF-4A4E-99D2-DAF6DB728FB5}" type="datetime1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F4C67FC6-CF3F-4E82-BCBC-1463DB27DF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1518823B-FF06-4157-89EC-2F2AE5A5E1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B7901140-1BD1-49B9-BEBA-D094A0C91B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Text Box 7">
            <a:extLst>
              <a:ext uri="{FF2B5EF4-FFF2-40B4-BE49-F238E27FC236}">
                <a16:creationId xmlns:a16="http://schemas.microsoft.com/office/drawing/2014/main" id="{6FDDB5BB-D566-4E10-93D4-6412C39EA3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02013" y="6507163"/>
            <a:ext cx="2338387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© 2011 Pearson Education, Inc.</a:t>
            </a:r>
            <a:endParaRPr lang="en-US" sz="1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CE45EFE-EDA3-47A9-AC49-74B6FB514F8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2130425"/>
            <a:ext cx="8077200" cy="1470025"/>
          </a:xfrm>
        </p:spPr>
        <p:txBody>
          <a:bodyPr/>
          <a:lstStyle/>
          <a:p>
            <a:pPr eaLnBrk="1" hangingPunct="1"/>
            <a:r>
              <a:rPr lang="en-US" altLang="en-US" dirty="0"/>
              <a:t>Unit 2a: Population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BABE397-830E-4840-AC8B-0A6D2D5384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05800" cy="609600"/>
          </a:xfrm>
        </p:spPr>
        <p:txBody>
          <a:bodyPr/>
          <a:lstStyle/>
          <a:p>
            <a:pPr eaLnBrk="1" hangingPunct="1"/>
            <a:r>
              <a:rPr lang="en-US" altLang="en-US" sz="3200"/>
              <a:t>Where Is the World’s Population Distributed?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2CD1BECC-0820-4171-9D65-C2DDA103941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457200"/>
            <a:ext cx="8991600" cy="5181600"/>
          </a:xfrm>
        </p:spPr>
        <p:txBody>
          <a:bodyPr/>
          <a:lstStyle/>
          <a:p>
            <a:pPr eaLnBrk="1" hangingPunct="1"/>
            <a:r>
              <a:rPr lang="en-US" altLang="en-US"/>
              <a:t>Population concentrations</a:t>
            </a:r>
          </a:p>
          <a:p>
            <a:pPr lvl="2" eaLnBrk="1" hangingPunct="1"/>
            <a:r>
              <a:rPr lang="en-US" altLang="en-US"/>
              <a:t>East Asia (Eastern China –  Japan) = ¼ of world pop</a:t>
            </a:r>
          </a:p>
          <a:p>
            <a:pPr lvl="3" eaLnBrk="1" hangingPunct="1"/>
            <a:r>
              <a:rPr lang="en-US" altLang="en-US"/>
              <a:t>Chinese Eastern Seaboard, along major rivers inland </a:t>
            </a:r>
          </a:p>
          <a:p>
            <a:pPr lvl="2" eaLnBrk="1" hangingPunct="1"/>
            <a:r>
              <a:rPr lang="en-US" altLang="en-US"/>
              <a:t>South Asia (India – Pakistan – Bangladesh) = ¼</a:t>
            </a:r>
          </a:p>
          <a:p>
            <a:pPr lvl="3" eaLnBrk="1" hangingPunct="1"/>
            <a:r>
              <a:rPr lang="en-US" altLang="en-US"/>
              <a:t>Ganges and Indus River Valleys, Coastal India </a:t>
            </a:r>
          </a:p>
          <a:p>
            <a:pPr lvl="2" eaLnBrk="1" hangingPunct="1"/>
            <a:r>
              <a:rPr lang="en-US" altLang="en-US"/>
              <a:t>Europe (incl. European Russia)  </a:t>
            </a:r>
          </a:p>
          <a:p>
            <a:pPr lvl="3" eaLnBrk="1" hangingPunct="1"/>
            <a:r>
              <a:rPr lang="en-US" altLang="en-US"/>
              <a:t>highly urban</a:t>
            </a:r>
          </a:p>
          <a:p>
            <a:pPr lvl="3" eaLnBrk="1" hangingPunct="1"/>
            <a:r>
              <a:rPr lang="en-US" altLang="en-US"/>
              <a:t>linked to industrial resources (coal, etc.)</a:t>
            </a:r>
          </a:p>
          <a:p>
            <a:pPr lvl="2" eaLnBrk="1" hangingPunct="1"/>
            <a:r>
              <a:rPr lang="en-US" altLang="en-US"/>
              <a:t>Eastern North America (US and Canada)</a:t>
            </a:r>
          </a:p>
          <a:p>
            <a:pPr lvl="3" eaLnBrk="1" hangingPunct="1"/>
            <a:r>
              <a:rPr lang="en-US" altLang="en-US"/>
              <a:t>Megalopolis (Boston to Washington DC)</a:t>
            </a:r>
          </a:p>
          <a:p>
            <a:pPr lvl="2" eaLnBrk="1" hangingPunct="1"/>
            <a:r>
              <a:rPr lang="en-US" altLang="en-US"/>
              <a:t>Others</a:t>
            </a:r>
          </a:p>
          <a:p>
            <a:pPr lvl="3" eaLnBrk="1" hangingPunct="1"/>
            <a:r>
              <a:rPr lang="en-US" altLang="en-US"/>
              <a:t>Sub-Saharan West Africa – Niger River, “The Sahel”</a:t>
            </a:r>
          </a:p>
          <a:p>
            <a:pPr lvl="3" eaLnBrk="1" hangingPunct="1"/>
            <a:r>
              <a:rPr lang="en-US" altLang="en-US"/>
              <a:t>Sub-Saharan East Africa – “Great Rift Valley”</a:t>
            </a:r>
          </a:p>
          <a:p>
            <a:pPr lvl="3" eaLnBrk="1" hangingPunct="1"/>
            <a:r>
              <a:rPr lang="en-US" altLang="en-US"/>
              <a:t>Southeast Asia (mainland and major islands)</a:t>
            </a:r>
          </a:p>
          <a:p>
            <a:pPr lvl="3" eaLnBrk="1" hangingPunct="1"/>
            <a:r>
              <a:rPr lang="en-US" altLang="en-US"/>
              <a:t>the rim of South America</a:t>
            </a:r>
          </a:p>
          <a:p>
            <a:pPr lvl="2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7327DC29-2F34-4658-92BA-FEE812076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011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1E27BF0B-5327-4CEF-B35C-9C317A5E30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/>
              <a:t>Population Distribution</a:t>
            </a:r>
            <a:br>
              <a:rPr lang="en-US" altLang="en-US"/>
            </a:br>
            <a:r>
              <a:rPr lang="en-US" altLang="en-US" sz="2400"/>
              <a:t>(compare to previous list)</a:t>
            </a:r>
          </a:p>
        </p:txBody>
      </p:sp>
      <p:pic>
        <p:nvPicPr>
          <p:cNvPr id="33795" name="Picture 1">
            <a:extLst>
              <a:ext uri="{FF2B5EF4-FFF2-40B4-BE49-F238E27FC236}">
                <a16:creationId xmlns:a16="http://schemas.microsoft.com/office/drawing/2014/main" id="{8F39600D-C634-46CA-BC28-B3B6944A3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61468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>
            <a:extLst>
              <a:ext uri="{FF2B5EF4-FFF2-40B4-BE49-F238E27FC236}">
                <a16:creationId xmlns:a16="http://schemas.microsoft.com/office/drawing/2014/main" id="{AA9D5F85-7EEE-455A-9A1C-71AB75966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244600"/>
            <a:ext cx="329882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>
            <a:extLst>
              <a:ext uri="{FF2B5EF4-FFF2-40B4-BE49-F238E27FC236}">
                <a16:creationId xmlns:a16="http://schemas.microsoft.com/office/drawing/2014/main" id="{B2293B4A-C7A5-414C-A66F-96C102E65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038600"/>
            <a:ext cx="2209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27D74CE1-C646-4B63-AA6D-44D914D1AA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19600" y="0"/>
            <a:ext cx="4724400" cy="762000"/>
          </a:xfrm>
        </p:spPr>
        <p:txBody>
          <a:bodyPr/>
          <a:lstStyle/>
          <a:p>
            <a:pPr eaLnBrk="1" hangingPunct="1"/>
            <a:r>
              <a:rPr lang="en-US" altLang="en-US" sz="3200"/>
              <a:t>Population Statistics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29593624-D304-4305-865B-35412CFBC00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81000" y="304800"/>
            <a:ext cx="8305800" cy="54102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Crude birth rate (CBR)</a:t>
            </a:r>
          </a:p>
          <a:p>
            <a:pPr lvl="1" eaLnBrk="1" hangingPunct="1"/>
            <a:r>
              <a:rPr lang="en-US" altLang="en-US" sz="2400"/>
              <a:t># of births per 1,000 pop./yr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Crude death rate (CDR)</a:t>
            </a:r>
          </a:p>
          <a:p>
            <a:pPr lvl="1" eaLnBrk="1" hangingPunct="1"/>
            <a:r>
              <a:rPr lang="en-US" altLang="en-US" sz="2400"/>
              <a:t># of deaths per 1,000 pop./yr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Natural increase rate (NIR or RNI)</a:t>
            </a:r>
          </a:p>
          <a:p>
            <a:pPr lvl="1" eaLnBrk="1" hangingPunct="1"/>
            <a:r>
              <a:rPr lang="en-US" altLang="en-US" sz="2400"/>
              <a:t>% by which a native population grows in a year</a:t>
            </a:r>
          </a:p>
          <a:p>
            <a:pPr lvl="1" eaLnBrk="1" hangingPunct="1"/>
            <a:r>
              <a:rPr lang="en-US" altLang="en-US" sz="2400"/>
              <a:t>CBR – CDR (then convert to %, divide by ten, move decimal point to left one position)</a:t>
            </a:r>
          </a:p>
          <a:p>
            <a:pPr lvl="1" eaLnBrk="1" hangingPunct="1"/>
            <a:r>
              <a:rPr lang="en-US" altLang="en-US" sz="2400"/>
              <a:t>Excludes migration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Doubling time</a:t>
            </a:r>
          </a:p>
          <a:p>
            <a:pPr lvl="1" eaLnBrk="1" hangingPunct="1"/>
            <a:r>
              <a:rPr lang="en-US" altLang="en-US" sz="2400"/>
              <a:t># of years needed to double a pop.</a:t>
            </a:r>
          </a:p>
          <a:p>
            <a:pPr lvl="2" eaLnBrk="1" hangingPunct="1"/>
            <a:r>
              <a:rPr lang="en-US" altLang="en-US"/>
              <a:t>“rule of 70”</a:t>
            </a:r>
          </a:p>
          <a:p>
            <a:pPr lvl="3" eaLnBrk="1" hangingPunct="1"/>
            <a:r>
              <a:rPr lang="en-US" altLang="en-US"/>
              <a:t>Takes into account that children born today will reproduce before population doubles = compounding like interest in a bank account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5174C770-3072-41A3-B15B-5CBD9853DB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200"/>
              <a:t>Population Statistics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B7C9280C-2873-49B7-9860-3D4538E9B6C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914400"/>
            <a:ext cx="8991600" cy="51816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Total fertility rate (TFR)</a:t>
            </a:r>
          </a:p>
          <a:p>
            <a:pPr lvl="1" eaLnBrk="1" hangingPunct="1"/>
            <a:r>
              <a:rPr lang="en-US" altLang="en-US"/>
              <a:t>avg. # of children each women will have</a:t>
            </a:r>
          </a:p>
          <a:p>
            <a:pPr lvl="2" eaLnBrk="1" hangingPunct="1"/>
            <a:r>
              <a:rPr lang="en-US" altLang="en-US"/>
              <a:t>predicts future (CBR assesses NOW)</a:t>
            </a:r>
          </a:p>
          <a:p>
            <a:pPr lvl="1" eaLnBrk="1" hangingPunct="1"/>
            <a:r>
              <a:rPr lang="en-US" altLang="en-US"/>
              <a:t>2.1 = replacement rate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Infant mortality rate (IMR)</a:t>
            </a:r>
          </a:p>
          <a:p>
            <a:pPr lvl="1" eaLnBrk="1" hangingPunct="1"/>
            <a:r>
              <a:rPr lang="en-US" altLang="en-US"/>
              <a:t>children who die under 1 yr old</a:t>
            </a:r>
          </a:p>
          <a:p>
            <a:pPr lvl="2" eaLnBrk="1" hangingPunct="1"/>
            <a:r>
              <a:rPr lang="en-US" altLang="en-US"/>
              <a:t>per 1,000 live births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Life expectancy</a:t>
            </a:r>
          </a:p>
          <a:p>
            <a:pPr lvl="1" eaLnBrk="1" hangingPunct="1"/>
            <a:r>
              <a:rPr lang="en-US" altLang="en-US"/>
              <a:t>Avg. # of yrs. a newborn will live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9D209675-48C8-448F-87C5-BADFA73C81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/>
              <a:t>Demographic Transition</a:t>
            </a:r>
          </a:p>
        </p:txBody>
      </p:sp>
      <p:pic>
        <p:nvPicPr>
          <p:cNvPr id="39939" name="Picture 4" descr="Demographic-Transition.jpg">
            <a:extLst>
              <a:ext uri="{FF2B5EF4-FFF2-40B4-BE49-F238E27FC236}">
                <a16:creationId xmlns:a16="http://schemas.microsoft.com/office/drawing/2014/main" id="{B47D784D-4D29-4000-A884-D415412D7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2000"/>
            <a:ext cx="8836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>
            <a:extLst>
              <a:ext uri="{FF2B5EF4-FFF2-40B4-BE49-F238E27FC236}">
                <a16:creationId xmlns:a16="http://schemas.microsoft.com/office/drawing/2014/main" id="{B888809D-AAB3-4D23-87D2-F83D388C6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5895975"/>
            <a:ext cx="929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800"/>
              <a:t>Notice that places with high TFRs tend to have high IMRs and that places with low TFRs have low IMRs.</a:t>
            </a:r>
            <a:endParaRPr lang="en-US" altLang="en-US" sz="2800">
              <a:solidFill>
                <a:schemeClr val="tx1"/>
              </a:solidFill>
            </a:endParaRPr>
          </a:p>
        </p:txBody>
      </p:sp>
      <p:pic>
        <p:nvPicPr>
          <p:cNvPr id="41987" name="Picture 4" descr="CHG_10e_Figure_02_11–L">
            <a:extLst>
              <a:ext uri="{FF2B5EF4-FFF2-40B4-BE49-F238E27FC236}">
                <a16:creationId xmlns:a16="http://schemas.microsoft.com/office/drawing/2014/main" id="{9F5FCC18-9D3E-40DD-920D-A3947F6F5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152400"/>
            <a:ext cx="473233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CHG_10e_Figure_02_12–L">
            <a:extLst>
              <a:ext uri="{FF2B5EF4-FFF2-40B4-BE49-F238E27FC236}">
                <a16:creationId xmlns:a16="http://schemas.microsoft.com/office/drawing/2014/main" id="{669AB80C-37B9-4D9C-9535-B61E6488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971800"/>
            <a:ext cx="48006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D47FCEAB-0490-411F-937C-99C84C2E33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4800" y="152400"/>
            <a:ext cx="9448800" cy="990600"/>
          </a:xfrm>
        </p:spPr>
        <p:txBody>
          <a:bodyPr/>
          <a:lstStyle/>
          <a:p>
            <a:pPr eaLnBrk="1" hangingPunct="1"/>
            <a:r>
              <a:rPr lang="en-US" altLang="en-US" sz="3000"/>
              <a:t>Why Is Population Increasing at Different Rates?</a:t>
            </a:r>
            <a:br>
              <a:rPr lang="en-US" altLang="en-US" sz="3000"/>
            </a:br>
            <a:r>
              <a:rPr lang="en-US" altLang="en-US" sz="3200"/>
              <a:t>Demographic transition</a:t>
            </a:r>
            <a:br>
              <a:rPr lang="en-US" altLang="en-US" sz="3200"/>
            </a:br>
            <a:endParaRPr lang="en-US" altLang="en-US" sz="3000"/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C2F38156-BDE5-4D4E-AC54-BDE306302C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914400"/>
            <a:ext cx="9372600" cy="5715000"/>
          </a:xfrm>
        </p:spPr>
        <p:txBody>
          <a:bodyPr/>
          <a:lstStyle/>
          <a:p>
            <a:pPr lvl="1" eaLnBrk="1" hangingPunct="1"/>
            <a:r>
              <a:rPr lang="en-US" altLang="en-US" sz="2600"/>
              <a:t>Four (possibly 5) stages</a:t>
            </a:r>
            <a:endParaRPr lang="en-US" altLang="en-US" sz="2400"/>
          </a:p>
          <a:p>
            <a:pPr lvl="2" eaLnBrk="1" hangingPunct="1"/>
            <a:r>
              <a:rPr lang="en-US" altLang="en-US"/>
              <a:t>Stage 1: High stationary </a:t>
            </a:r>
          </a:p>
          <a:p>
            <a:pPr lvl="3" eaLnBrk="1" hangingPunct="1"/>
            <a:r>
              <a:rPr lang="en-US" altLang="en-US" sz="2400"/>
              <a:t>Agricultural (Neolithic) revolution (8000 BCE) to 1800</a:t>
            </a:r>
          </a:p>
          <a:p>
            <a:pPr lvl="3" eaLnBrk="1" hangingPunct="1"/>
            <a:r>
              <a:rPr lang="en-US" altLang="en-US" sz="2400"/>
              <a:t>Hunting-gathering, early agricultural economy</a:t>
            </a:r>
          </a:p>
          <a:p>
            <a:pPr lvl="3" eaLnBrk="1" hangingPunct="1"/>
            <a:r>
              <a:rPr lang="en-US" altLang="en-US" sz="2400"/>
              <a:t>traditional</a:t>
            </a:r>
          </a:p>
          <a:p>
            <a:pPr lvl="3" eaLnBrk="1" hangingPunct="1"/>
            <a:r>
              <a:rPr lang="en-US" altLang="en-US" sz="2400"/>
              <a:t>High births/high deaths = low growth (NIR -0.1 – 1.9%)</a:t>
            </a:r>
          </a:p>
          <a:p>
            <a:pPr lvl="2" eaLnBrk="1" hangingPunct="1"/>
            <a:r>
              <a:rPr lang="en-US" altLang="en-US"/>
              <a:t>Stage 2: Early Expansion </a:t>
            </a:r>
          </a:p>
          <a:p>
            <a:pPr lvl="3" eaLnBrk="1" hangingPunct="1"/>
            <a:r>
              <a:rPr lang="en-US" altLang="en-US" sz="2400"/>
              <a:t>Industrial Revolution = MDCs 18</a:t>
            </a:r>
            <a:r>
              <a:rPr lang="en-US" altLang="en-US" sz="2400" baseline="30000"/>
              <a:t>th</a:t>
            </a:r>
            <a:r>
              <a:rPr lang="en-US" altLang="en-US" sz="2400"/>
              <a:t> – 19</a:t>
            </a:r>
            <a:r>
              <a:rPr lang="en-US" altLang="en-US" sz="2400" baseline="30000"/>
              <a:t>th</a:t>
            </a:r>
            <a:r>
              <a:rPr lang="en-US" altLang="en-US" sz="2400"/>
              <a:t> centuries</a:t>
            </a:r>
          </a:p>
          <a:p>
            <a:pPr lvl="3" eaLnBrk="1" hangingPunct="1"/>
            <a:r>
              <a:rPr lang="en-US" altLang="en-US" sz="2400"/>
              <a:t>Diffusion of medical technology = LDCs (after WWII)</a:t>
            </a:r>
          </a:p>
          <a:p>
            <a:pPr lvl="3" eaLnBrk="1" hangingPunct="1"/>
            <a:r>
              <a:rPr lang="en-US" altLang="en-US" sz="2400"/>
              <a:t>Late Agriculture, Industrializing, Developing economy</a:t>
            </a:r>
          </a:p>
          <a:p>
            <a:pPr lvl="3" eaLnBrk="1" hangingPunct="1"/>
            <a:r>
              <a:rPr lang="en-US" altLang="en-US" sz="2400"/>
              <a:t>Declining CDR, high CBR = high growth</a:t>
            </a:r>
          </a:p>
          <a:p>
            <a:pPr lvl="3" eaLnBrk="1" hangingPunct="1"/>
            <a:r>
              <a:rPr lang="en-US" altLang="en-US" sz="2400"/>
              <a:t>NIR (1.5 – 3.5%)</a:t>
            </a:r>
          </a:p>
          <a:p>
            <a:pPr lvl="3" eaLnBrk="1" hangingPunct="1"/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D08F8271-1554-41B2-AE82-C1C4880D38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000"/>
              <a:t>Why Is Population Increasing at Different Rates?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BDFF436F-F2B1-421A-9AAD-7FE29FB474F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-228600" y="609600"/>
            <a:ext cx="9601200" cy="5791200"/>
          </a:xfrm>
        </p:spPr>
        <p:txBody>
          <a:bodyPr/>
          <a:lstStyle/>
          <a:p>
            <a:pPr lvl="2" eaLnBrk="1" hangingPunct="1"/>
            <a:r>
              <a:rPr lang="en-US" altLang="en-US"/>
              <a:t>Stage 3: Late Expansion</a:t>
            </a:r>
          </a:p>
          <a:p>
            <a:pPr lvl="3" eaLnBrk="1" hangingPunct="1"/>
            <a:r>
              <a:rPr lang="en-US" altLang="en-US" sz="2400"/>
              <a:t>CBR begins to decline</a:t>
            </a:r>
          </a:p>
          <a:p>
            <a:pPr lvl="3" eaLnBrk="1" hangingPunct="1"/>
            <a:r>
              <a:rPr lang="en-US" altLang="en-US" sz="2400"/>
              <a:t>Growth continues but moderates</a:t>
            </a:r>
          </a:p>
          <a:p>
            <a:pPr lvl="4" eaLnBrk="1" hangingPunct="1"/>
            <a:r>
              <a:rPr lang="en-US" altLang="en-US" sz="2400"/>
              <a:t>Demographic momentum (pop. still </a:t>
            </a:r>
            <a:r>
              <a:rPr lang="en-US" altLang="en-US" sz="2400">
                <a:latin typeface="Calibri" panose="020F0502020204030204" pitchFamily="34" charset="0"/>
              </a:rPr>
              <a:t>↗ </a:t>
            </a:r>
            <a:r>
              <a:rPr lang="en-US" altLang="en-US" sz="2400"/>
              <a:t>due to population bulge in young child-bearing age cohorts)</a:t>
            </a:r>
          </a:p>
          <a:p>
            <a:pPr lvl="3" eaLnBrk="1" hangingPunct="1"/>
            <a:r>
              <a:rPr lang="en-US" altLang="en-US" sz="2400"/>
              <a:t>NIR (1.0 – 2.0%)</a:t>
            </a:r>
          </a:p>
          <a:p>
            <a:pPr lvl="3" eaLnBrk="1" hangingPunct="1"/>
            <a:r>
              <a:rPr lang="en-US" altLang="en-US" sz="2400"/>
              <a:t>Industrial, maturing economy</a:t>
            </a:r>
          </a:p>
          <a:p>
            <a:pPr lvl="2" eaLnBrk="1" hangingPunct="1"/>
            <a:r>
              <a:rPr lang="en-US" altLang="en-US"/>
              <a:t>Stage 4: Low stationary</a:t>
            </a:r>
          </a:p>
          <a:p>
            <a:pPr lvl="3" eaLnBrk="1" hangingPunct="1"/>
            <a:r>
              <a:rPr lang="en-US" altLang="en-US" sz="2400"/>
              <a:t>CBR declines to approach/meet CDR (CBR = CDR)</a:t>
            </a:r>
          </a:p>
          <a:p>
            <a:pPr lvl="4" eaLnBrk="1" hangingPunct="1"/>
            <a:r>
              <a:rPr lang="en-US" altLang="en-US" sz="2400"/>
              <a:t>Zero population growth (ZPG)</a:t>
            </a:r>
          </a:p>
          <a:p>
            <a:pPr lvl="3" eaLnBrk="1" hangingPunct="1"/>
            <a:r>
              <a:rPr lang="en-US" altLang="en-US" sz="2400"/>
              <a:t>NIR (.0 – 1.0%)</a:t>
            </a:r>
          </a:p>
          <a:p>
            <a:pPr lvl="3" eaLnBrk="1" hangingPunct="1"/>
            <a:r>
              <a:rPr lang="en-US" altLang="en-US" sz="2400"/>
              <a:t>Mature, tertiary economy</a:t>
            </a:r>
          </a:p>
          <a:p>
            <a:pPr lvl="2" eaLnBrk="1" hangingPunct="1"/>
            <a:r>
              <a:rPr lang="en-US" altLang="en-US"/>
              <a:t>Stage 5:  “Theoretical?” population decline</a:t>
            </a:r>
          </a:p>
          <a:p>
            <a:pPr lvl="3" eaLnBrk="1" hangingPunct="1"/>
            <a:r>
              <a:rPr lang="en-US" altLang="en-US" sz="2400"/>
              <a:t>TFR &lt; replacement rate of 2.1, NIR (</a:t>
            </a:r>
            <a:r>
              <a:rPr lang="en-US" altLang="en-US" sz="2400">
                <a:latin typeface="Calibri" panose="020F0502020204030204" pitchFamily="34" charset="0"/>
              </a:rPr>
              <a:t>&lt;</a:t>
            </a:r>
            <a:r>
              <a:rPr lang="en-US" altLang="en-US" sz="2400"/>
              <a:t> 0.0%, neg.)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2376504C-3E85-4D49-B017-87C44E8CE3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3000"/>
              <a:t>Population Pyramids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AAD9BEAB-837D-4503-B4F8-C30BD59311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4800" y="762000"/>
            <a:ext cx="8610600" cy="4953000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 bar graph showing a place’s age and sex composition</a:t>
            </a:r>
          </a:p>
          <a:p>
            <a:pPr lvl="1" eaLnBrk="1" hangingPunct="1"/>
            <a:r>
              <a:rPr lang="en-US" altLang="en-US" sz="2400"/>
              <a:t>Shape of the pyramid is determined mainly by the CBR</a:t>
            </a:r>
          </a:p>
          <a:p>
            <a:pPr lvl="1" eaLnBrk="1" hangingPunct="1"/>
            <a:r>
              <a:rPr lang="en-US" altLang="en-US" sz="2400"/>
              <a:t>Age distribution</a:t>
            </a:r>
          </a:p>
          <a:p>
            <a:pPr lvl="2" eaLnBrk="1" hangingPunct="1"/>
            <a:r>
              <a:rPr lang="en-US" altLang="en-US" u="sng"/>
              <a:t>Dependency ratio</a:t>
            </a:r>
          </a:p>
          <a:p>
            <a:pPr lvl="2" eaLnBrk="1" hangingPunct="1"/>
            <a:r>
              <a:rPr lang="en-US" altLang="en-US"/>
              <a:t>(# of people &lt; 15  +  # of people &gt; 64)/ # of people 15 – 64</a:t>
            </a:r>
          </a:p>
          <a:p>
            <a:pPr lvl="1" eaLnBrk="1" hangingPunct="1"/>
            <a:r>
              <a:rPr lang="en-US" altLang="en-US" sz="2400"/>
              <a:t>Sex distribution</a:t>
            </a:r>
          </a:p>
          <a:p>
            <a:pPr lvl="2" eaLnBrk="1" hangingPunct="1"/>
            <a:r>
              <a:rPr lang="en-US" altLang="en-US"/>
              <a:t>Male and female side should be balanced</a:t>
            </a:r>
          </a:p>
          <a:p>
            <a:pPr lvl="3" eaLnBrk="1" hangingPunct="1"/>
            <a:r>
              <a:rPr lang="en-US" altLang="en-US" sz="2400"/>
              <a:t>In elderly cohorts you can expect a somewhat larger number of females due to higher female life expectancy.  Shouldn’t be too great however.</a:t>
            </a:r>
          </a:p>
          <a:p>
            <a:pPr lvl="2" eaLnBrk="1" hangingPunct="1"/>
            <a:r>
              <a:rPr lang="en-US" altLang="en-US"/>
              <a:t>Sex ratio (comparing # of one gender to the other)</a:t>
            </a:r>
          </a:p>
          <a:p>
            <a:pPr lvl="3" eaLnBrk="1" hangingPunct="1"/>
            <a:r>
              <a:rPr lang="en-US" altLang="en-US" sz="2400"/>
              <a:t>note anomalies (unbalanced by gender, missing populations)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58E22FB9-C0B6-4E49-80D2-85535F12B6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Critical Issues in Population Geography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5A2CC314-65E4-4966-A594-08EFA89773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915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more people alive today than any other time </a:t>
            </a:r>
          </a:p>
          <a:p>
            <a:pPr eaLnBrk="1" hangingPunct="1">
              <a:defRPr/>
            </a:pPr>
            <a:r>
              <a:rPr lang="en-US" altLang="en-US" dirty="0"/>
              <a:t>world’s pop. incr. faster during the 2</a:t>
            </a:r>
            <a:r>
              <a:rPr lang="en-US" altLang="en-US" baseline="30000" dirty="0"/>
              <a:t>nd</a:t>
            </a:r>
            <a:r>
              <a:rPr lang="en-US" altLang="en-US" dirty="0"/>
              <a:t> 1/2 of the 20</a:t>
            </a:r>
            <a:r>
              <a:rPr lang="en-US" altLang="en-US" baseline="30000" dirty="0"/>
              <a:t>th</a:t>
            </a:r>
            <a:r>
              <a:rPr lang="en-US" altLang="en-US" dirty="0"/>
              <a:t> than ever before.</a:t>
            </a:r>
          </a:p>
          <a:p>
            <a:pPr lvl="1" eaLnBrk="1" hangingPunct="1">
              <a:defRPr/>
            </a:pPr>
            <a:r>
              <a:rPr lang="en-US" altLang="en-US" dirty="0"/>
              <a:t>rate is slowing</a:t>
            </a:r>
          </a:p>
          <a:p>
            <a:pPr lvl="2" eaLnBrk="1" hangingPunct="1">
              <a:defRPr/>
            </a:pPr>
            <a:r>
              <a:rPr lang="en-US" altLang="en-US" dirty="0"/>
              <a:t>peak NIR was in early 1960s </a:t>
            </a:r>
            <a:r>
              <a:rPr lang="en-US" altLang="en-US" dirty="0">
                <a:latin typeface="Calibri"/>
                <a:cs typeface="Calibri"/>
              </a:rPr>
              <a:t>≈ </a:t>
            </a:r>
            <a:r>
              <a:rPr lang="en-US" altLang="en-US" dirty="0">
                <a:cs typeface="Calibri"/>
              </a:rPr>
              <a:t>2.1%</a:t>
            </a:r>
            <a:endParaRPr lang="en-US" altLang="en-US" dirty="0"/>
          </a:p>
          <a:p>
            <a:pPr lvl="2" eaLnBrk="1" hangingPunct="1">
              <a:defRPr/>
            </a:pPr>
            <a:r>
              <a:rPr lang="en-US" altLang="en-US" dirty="0"/>
              <a:t>now NIR </a:t>
            </a:r>
            <a:r>
              <a:rPr lang="en-US" altLang="en-US" dirty="0">
                <a:latin typeface="Calibri"/>
                <a:cs typeface="Calibri"/>
              </a:rPr>
              <a:t>≈ </a:t>
            </a:r>
            <a:r>
              <a:rPr lang="en-US" altLang="en-US" dirty="0"/>
              <a:t>1.2%</a:t>
            </a:r>
          </a:p>
          <a:p>
            <a:pPr lvl="1" eaLnBrk="1" hangingPunct="1">
              <a:defRPr/>
            </a:pPr>
            <a:r>
              <a:rPr lang="en-US" altLang="en-US" dirty="0"/>
              <a:t>More important:  today virtually all pop. growth today occurs in LDCs</a:t>
            </a:r>
          </a:p>
          <a:p>
            <a:pPr lvl="2" eaLnBrk="1" hangingPunct="1">
              <a:defRPr/>
            </a:pPr>
            <a:r>
              <a:rPr lang="en-US" altLang="en-US" dirty="0"/>
              <a:t>areas (low carrying capacity) least able to handle it</a:t>
            </a:r>
          </a:p>
          <a:p>
            <a:pPr lvl="2" eaLnBrk="1" hangingPunct="1">
              <a:defRPr/>
            </a:pPr>
            <a:r>
              <a:rPr lang="en-US" altLang="en-US" dirty="0"/>
              <a:t>inhibits development (demographic trap) 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3765566A-EA2C-40C0-81E8-24881EBEB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/>
              <a:t>Population Pyramids</a:t>
            </a:r>
          </a:p>
        </p:txBody>
      </p:sp>
      <p:pic>
        <p:nvPicPr>
          <p:cNvPr id="50179" name="Content Placeholder 5" descr="population pyramids three patterns.jpg">
            <a:extLst>
              <a:ext uri="{FF2B5EF4-FFF2-40B4-BE49-F238E27FC236}">
                <a16:creationId xmlns:a16="http://schemas.microsoft.com/office/drawing/2014/main" id="{B4E645F1-6999-4422-BA65-12C278C576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85875"/>
            <a:ext cx="8551863" cy="48101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6">
            <a:extLst>
              <a:ext uri="{FF2B5EF4-FFF2-40B4-BE49-F238E27FC236}">
                <a16:creationId xmlns:a16="http://schemas.microsoft.com/office/drawing/2014/main" id="{999EF866-5380-4D06-B630-7F9A1B6E0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7620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Population Pyramids for Poor Countries</a:t>
            </a:r>
          </a:p>
        </p:txBody>
      </p:sp>
      <p:pic>
        <p:nvPicPr>
          <p:cNvPr id="51203" name="Picture 9" descr="Figure 2">
            <a:extLst>
              <a:ext uri="{FF2B5EF4-FFF2-40B4-BE49-F238E27FC236}">
                <a16:creationId xmlns:a16="http://schemas.microsoft.com/office/drawing/2014/main" id="{D6DF3781-E127-4E96-A3AF-2A422B9F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535988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2C857A2C-E6E1-4DB2-B819-931CE8CA3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8915400" cy="1143000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Population Pyramids for Wealthy Countries</a:t>
            </a:r>
          </a:p>
        </p:txBody>
      </p:sp>
      <p:pic>
        <p:nvPicPr>
          <p:cNvPr id="53251" name="Picture 9" descr="Figure 2">
            <a:extLst>
              <a:ext uri="{FF2B5EF4-FFF2-40B4-BE49-F238E27FC236}">
                <a16:creationId xmlns:a16="http://schemas.microsoft.com/office/drawing/2014/main" id="{922213ED-F289-440A-B2CE-03A75114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3598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igure 2">
            <a:extLst>
              <a:ext uri="{FF2B5EF4-FFF2-40B4-BE49-F238E27FC236}">
                <a16:creationId xmlns:a16="http://schemas.microsoft.com/office/drawing/2014/main" id="{9983CF41-B216-47D5-8728-F892B82B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38200"/>
            <a:ext cx="8689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Japan population pyramid.jpg">
            <a:extLst>
              <a:ext uri="{FF2B5EF4-FFF2-40B4-BE49-F238E27FC236}">
                <a16:creationId xmlns:a16="http://schemas.microsoft.com/office/drawing/2014/main" id="{559D43F2-8B18-4E31-9F97-43C8E98F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4163"/>
            <a:ext cx="8281988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population pyramid germany46 2.gif">
            <a:extLst>
              <a:ext uri="{FF2B5EF4-FFF2-40B4-BE49-F238E27FC236}">
                <a16:creationId xmlns:a16="http://schemas.microsoft.com/office/drawing/2014/main" id="{7ABEEBD1-3B6B-47A1-B049-3BEAE8FD7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667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population pyramid germany46.gif">
            <a:extLst>
              <a:ext uri="{FF2B5EF4-FFF2-40B4-BE49-F238E27FC236}">
                <a16:creationId xmlns:a16="http://schemas.microsoft.com/office/drawing/2014/main" id="{A0DAB6EF-F1D8-4A49-A545-2E88D9C67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B23A0CBD-8132-4293-A70A-1EA529EB29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305800" cy="990600"/>
          </a:xfrm>
        </p:spPr>
        <p:txBody>
          <a:bodyPr/>
          <a:lstStyle/>
          <a:p>
            <a:pPr eaLnBrk="1" hangingPunct="1"/>
            <a:r>
              <a:rPr lang="en-US" altLang="en-US" sz="4800"/>
              <a:t>World health threats</a:t>
            </a:r>
            <a:br>
              <a:rPr lang="en-US" altLang="en-US" sz="4800"/>
            </a:br>
            <a:endParaRPr lang="en-US" altLang="en-US" sz="4800"/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5C05CDC5-735B-40B4-8FD5-9E800B5F6FC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524000"/>
            <a:ext cx="7772400" cy="4800600"/>
          </a:xfrm>
        </p:spPr>
        <p:txBody>
          <a:bodyPr/>
          <a:lstStyle/>
          <a:p>
            <a:pPr eaLnBrk="1" hangingPunct="1"/>
            <a:r>
              <a:rPr lang="en-US" altLang="en-US"/>
              <a:t>The epidemiologic transition</a:t>
            </a:r>
          </a:p>
          <a:p>
            <a:pPr lvl="1" eaLnBrk="1" hangingPunct="1"/>
            <a:r>
              <a:rPr lang="en-US" altLang="en-US" b="1">
                <a:solidFill>
                  <a:srgbClr val="FFFF00"/>
                </a:solidFill>
              </a:rPr>
              <a:t>Stage 1: Pestilence and famine</a:t>
            </a:r>
          </a:p>
          <a:p>
            <a:pPr lvl="2" eaLnBrk="1" hangingPunct="1"/>
            <a:r>
              <a:rPr lang="en-US" altLang="en-US"/>
              <a:t>Pandemics</a:t>
            </a:r>
          </a:p>
          <a:p>
            <a:pPr lvl="3" eaLnBrk="1" hangingPunct="1"/>
            <a:r>
              <a:rPr lang="en-US" altLang="en-US"/>
              <a:t>The Black Plague</a:t>
            </a:r>
          </a:p>
          <a:p>
            <a:pPr lvl="2" eaLnBrk="1" hangingPunct="1"/>
            <a:r>
              <a:rPr lang="en-US" altLang="en-US"/>
              <a:t>Vectored diseases</a:t>
            </a:r>
          </a:p>
          <a:p>
            <a:pPr lvl="3" eaLnBrk="1" hangingPunct="1"/>
            <a:r>
              <a:rPr lang="en-US" altLang="en-US"/>
              <a:t>Malaria</a:t>
            </a:r>
          </a:p>
          <a:p>
            <a:pPr lvl="3" eaLnBrk="1" hangingPunct="1"/>
            <a:r>
              <a:rPr lang="en-US" altLang="en-US"/>
              <a:t>African sleeping sickness</a:t>
            </a:r>
          </a:p>
          <a:p>
            <a:pPr lvl="3" eaLnBrk="1" hangingPunct="1"/>
            <a:r>
              <a:rPr lang="en-US" altLang="en-US"/>
              <a:t>West Nile 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9F513444-8986-435B-A8BC-32238F1BB8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400"/>
              <a:t>World health threats</a:t>
            </a:r>
            <a:br>
              <a:rPr lang="en-US" altLang="en-US" sz="3200"/>
            </a:br>
            <a:endParaRPr lang="en-US" altLang="en-US" sz="3200"/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43E5557-31F3-44A0-9FAD-5358B5DF9EF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524000"/>
            <a:ext cx="5791200" cy="4800600"/>
          </a:xfrm>
        </p:spPr>
        <p:txBody>
          <a:bodyPr/>
          <a:lstStyle/>
          <a:p>
            <a:pPr eaLnBrk="1" hangingPunct="1"/>
            <a:r>
              <a:rPr lang="en-US" altLang="en-US"/>
              <a:t>The epidemiologic transition</a:t>
            </a:r>
          </a:p>
          <a:p>
            <a:pPr lvl="1" eaLnBrk="1" hangingPunct="1"/>
            <a:r>
              <a:rPr lang="en-US" altLang="en-US" b="1">
                <a:solidFill>
                  <a:srgbClr val="FFFF00"/>
                </a:solidFill>
              </a:rPr>
              <a:t>Stage 2: Receding pandemi</a:t>
            </a:r>
            <a:r>
              <a:rPr lang="en-US" altLang="en-US">
                <a:solidFill>
                  <a:srgbClr val="FFFF00"/>
                </a:solidFill>
              </a:rPr>
              <a:t>cs</a:t>
            </a:r>
          </a:p>
          <a:p>
            <a:pPr lvl="2" eaLnBrk="1" hangingPunct="1"/>
            <a:r>
              <a:rPr lang="en-US" altLang="en-US"/>
              <a:t>Cholera and Dr. John Snow</a:t>
            </a:r>
          </a:p>
          <a:p>
            <a:pPr lvl="2" eaLnBrk="1" hangingPunct="1"/>
            <a:r>
              <a:rPr lang="en-US" altLang="en-US"/>
              <a:t>Guinea Worm</a:t>
            </a:r>
          </a:p>
          <a:p>
            <a:pPr lvl="2" eaLnBrk="1" hangingPunct="1"/>
            <a:r>
              <a:rPr lang="en-US" altLang="en-US"/>
              <a:t>But: declining CDR</a:t>
            </a:r>
          </a:p>
          <a:p>
            <a:pPr lvl="3" eaLnBrk="1" hangingPunct="1"/>
            <a:r>
              <a:rPr lang="en-US" altLang="en-US"/>
              <a:t>Economic development in MDCs</a:t>
            </a:r>
          </a:p>
          <a:p>
            <a:pPr lvl="3" eaLnBrk="1" hangingPunct="1"/>
            <a:r>
              <a:rPr lang="en-US" altLang="en-US"/>
              <a:t>Diff. of medical knowledge in LDCs</a:t>
            </a:r>
          </a:p>
        </p:txBody>
      </p:sp>
      <p:pic>
        <p:nvPicPr>
          <p:cNvPr id="61444" name="Picture 5" descr="CHG_10e_Figure_02_31–L">
            <a:extLst>
              <a:ext uri="{FF2B5EF4-FFF2-40B4-BE49-F238E27FC236}">
                <a16:creationId xmlns:a16="http://schemas.microsoft.com/office/drawing/2014/main" id="{92788DD4-D6F6-443F-A266-D6C89C143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2057400"/>
            <a:ext cx="3124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3">
            <a:extLst>
              <a:ext uri="{FF2B5EF4-FFF2-40B4-BE49-F238E27FC236}">
                <a16:creationId xmlns:a16="http://schemas.microsoft.com/office/drawing/2014/main" id="{82ABDCE0-2420-4654-A0BE-47560B395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1864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Figure 2-31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536AF6F6-877D-40DA-88DF-6400BB546C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pPr eaLnBrk="1" hangingPunct="1"/>
            <a:r>
              <a:rPr lang="en-US" altLang="en-US" sz="4800"/>
              <a:t>World health threats</a:t>
            </a:r>
            <a:br>
              <a:rPr lang="en-US" altLang="en-US" sz="3200"/>
            </a:br>
            <a:endParaRPr lang="en-US" altLang="en-US" sz="3200"/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745FEB9C-8F0C-4E76-A2E3-A3B2CC0438C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-228600" y="762000"/>
            <a:ext cx="8686800" cy="4876800"/>
          </a:xfrm>
        </p:spPr>
        <p:txBody>
          <a:bodyPr/>
          <a:lstStyle/>
          <a:p>
            <a:pPr lvl="1" eaLnBrk="1" hangingPunct="1"/>
            <a:r>
              <a:rPr lang="en-US" altLang="en-US"/>
              <a:t>The epidemiologic transition</a:t>
            </a:r>
          </a:p>
          <a:p>
            <a:pPr lvl="2" eaLnBrk="1" hangingPunct="1"/>
            <a:r>
              <a:rPr lang="en-US" altLang="en-US" sz="2800">
                <a:solidFill>
                  <a:srgbClr val="FFFF00"/>
                </a:solidFill>
              </a:rPr>
              <a:t>Stage 3: Degenerative diseases</a:t>
            </a:r>
          </a:p>
          <a:p>
            <a:pPr lvl="3" eaLnBrk="1" hangingPunct="1"/>
            <a:r>
              <a:rPr lang="en-US" altLang="en-US" sz="2800"/>
              <a:t>More people now middle-aged</a:t>
            </a:r>
          </a:p>
          <a:p>
            <a:pPr lvl="3" eaLnBrk="1" hangingPunct="1"/>
            <a:r>
              <a:rPr lang="en-US" altLang="en-US" sz="2800"/>
              <a:t>Most significant: Heart disease and cancer</a:t>
            </a:r>
          </a:p>
          <a:p>
            <a:pPr lvl="2" eaLnBrk="1" hangingPunct="1"/>
            <a:r>
              <a:rPr lang="en-US" altLang="en-US" sz="2800">
                <a:solidFill>
                  <a:srgbClr val="FFFF00"/>
                </a:solidFill>
              </a:rPr>
              <a:t>Stage 4: Delayed degenerative diseases</a:t>
            </a:r>
          </a:p>
          <a:p>
            <a:pPr lvl="3" eaLnBrk="1" hangingPunct="1"/>
            <a:r>
              <a:rPr lang="en-US" altLang="en-US" sz="2800"/>
              <a:t>More people now elderly in population</a:t>
            </a:r>
          </a:p>
          <a:p>
            <a:pPr lvl="3" eaLnBrk="1" hangingPunct="1"/>
            <a:r>
              <a:rPr lang="en-US" altLang="en-US" sz="2800"/>
              <a:t>Diseases related to lifestyle excess</a:t>
            </a:r>
          </a:p>
          <a:p>
            <a:pPr lvl="4" eaLnBrk="1" hangingPunct="1"/>
            <a:r>
              <a:rPr lang="en-US" altLang="en-US" sz="2800"/>
              <a:t>Obesity, diabetes</a:t>
            </a:r>
          </a:p>
          <a:p>
            <a:pPr lvl="3" eaLnBrk="1" hangingPunct="1"/>
            <a:r>
              <a:rPr lang="en-US" altLang="en-US" sz="2800"/>
              <a:t>Medical advances prolong life</a:t>
            </a:r>
          </a:p>
          <a:p>
            <a:pPr lvl="4" eaLnBrk="1" hangingPunct="1"/>
            <a:r>
              <a:rPr lang="en-US" altLang="en-US" sz="2800"/>
              <a:t>Alzheimer’s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>
            <a:extLst>
              <a:ext uri="{FF2B5EF4-FFF2-40B4-BE49-F238E27FC236}">
                <a16:creationId xmlns:a16="http://schemas.microsoft.com/office/drawing/2014/main" id="{38E8EAD7-9346-4834-BE6F-CE0D388E1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191000" cy="762000"/>
          </a:xfrm>
        </p:spPr>
        <p:txBody>
          <a:bodyPr/>
          <a:lstStyle/>
          <a:p>
            <a:r>
              <a:rPr lang="en-US" altLang="en-US"/>
              <a:t>World Population Growth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6F22D-5DBE-4195-BA7C-66AB3869B0F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038600" y="152400"/>
            <a:ext cx="5105400" cy="6477000"/>
          </a:xfrm>
        </p:spPr>
        <p:txBody>
          <a:bodyPr/>
          <a:lstStyle/>
          <a:p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rise = Neolithic Rev.</a:t>
            </a:r>
          </a:p>
          <a:p>
            <a:pPr lvl="1"/>
            <a:r>
              <a:rPr lang="en-US" altLang="en-US"/>
              <a:t>“agricultural rev.”</a:t>
            </a:r>
          </a:p>
          <a:p>
            <a:pPr lvl="2"/>
            <a:r>
              <a:rPr lang="en-US" altLang="en-US"/>
              <a:t>“Guns, Germs and Steel”</a:t>
            </a:r>
          </a:p>
          <a:p>
            <a:r>
              <a:rPr lang="en-US" altLang="en-US"/>
              <a:t>reached 1b by early 1800s</a:t>
            </a:r>
          </a:p>
          <a:p>
            <a:pPr lvl="1"/>
            <a:r>
              <a:rPr lang="en-US" altLang="en-US"/>
              <a:t>European pop. Explodes 1st</a:t>
            </a:r>
          </a:p>
          <a:p>
            <a:pPr lvl="2"/>
            <a:r>
              <a:rPr lang="en-US" altLang="en-US"/>
              <a:t>Industrial Rev.</a:t>
            </a:r>
          </a:p>
          <a:p>
            <a:pPr lvl="2"/>
            <a:r>
              <a:rPr lang="en-US" altLang="en-US"/>
              <a:t>adv. in sanitation/medicine</a:t>
            </a:r>
          </a:p>
          <a:p>
            <a:r>
              <a:rPr lang="en-US" altLang="en-US"/>
              <a:t>fastest doubling time </a:t>
            </a:r>
          </a:p>
          <a:p>
            <a:pPr lvl="1"/>
            <a:r>
              <a:rPr lang="en-US" altLang="en-US"/>
              <a:t>1930 – 1975, Why?  </a:t>
            </a:r>
          </a:p>
          <a:p>
            <a:pPr lvl="2"/>
            <a:r>
              <a:rPr lang="en-US" altLang="en-US"/>
              <a:t>Diffusion of med. adv. to LDCs</a:t>
            </a:r>
          </a:p>
          <a:p>
            <a:pPr lvl="2"/>
            <a:r>
              <a:rPr lang="en-US" altLang="en-US"/>
              <a:t>Mostly after WWII</a:t>
            </a:r>
          </a:p>
          <a:p>
            <a:r>
              <a:rPr lang="en-US" altLang="en-US"/>
              <a:t>7 billion + and counting</a:t>
            </a:r>
          </a:p>
          <a:p>
            <a:r>
              <a:rPr lang="en-US" altLang="en-US"/>
              <a:t>Growth is slowing</a:t>
            </a:r>
          </a:p>
          <a:p>
            <a:pPr lvl="1"/>
            <a:r>
              <a:rPr lang="en-US" altLang="en-US"/>
              <a:t>But still adding huge raw #s</a:t>
            </a:r>
          </a:p>
          <a:p>
            <a:pPr lvl="1"/>
            <a:r>
              <a:rPr lang="en-US" altLang="en-US"/>
              <a:t>Stage 3 but dem. momentum</a:t>
            </a:r>
          </a:p>
          <a:p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7" name="Picture 10" descr="Figure 2">
            <a:extLst>
              <a:ext uri="{FF2B5EF4-FFF2-40B4-BE49-F238E27FC236}">
                <a16:creationId xmlns:a16="http://schemas.microsoft.com/office/drawing/2014/main" id="{D66AA5CE-86BF-4300-A0BE-D0F62FB91DA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0" y="1371600"/>
            <a:ext cx="3940175" cy="43434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8B797DD5-9019-439D-8A85-F1E762AFC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44750"/>
            <a:ext cx="2036763" cy="277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tx1"/>
                </a:solidFill>
              </a:rPr>
              <a:t>Doubling time = 54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B521C-2511-4220-B1A4-2FC4A358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260725"/>
            <a:ext cx="2039938" cy="27781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tx1"/>
                </a:solidFill>
              </a:rPr>
              <a:t>Doubling time = 45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CDC9522D-06A5-46BA-974D-A0985EED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9342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39" name="Text Box 2">
            <a:extLst>
              <a:ext uri="{FF2B5EF4-FFF2-40B4-BE49-F238E27FC236}">
                <a16:creationId xmlns:a16="http://schemas.microsoft.com/office/drawing/2014/main" id="{B589B856-7882-45E6-A7EF-19115C184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620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ts val="175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Franklin Gothic Medium" panose="020B0603020102020204" pitchFamily="34" charset="0"/>
              </a:rPr>
              <a:t>Longer Life Expectancies typically mean higher rates of chronic diseases.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419D7062-0346-4CFF-B1FA-A599AEE66D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800"/>
              <a:t>World health threats</a:t>
            </a:r>
            <a:br>
              <a:rPr lang="en-US" altLang="en-US" sz="3200"/>
            </a:br>
            <a:endParaRPr lang="en-US" altLang="en-US" sz="3200"/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9108222C-BA60-4DB9-ADAC-464CD545E87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295400"/>
            <a:ext cx="8839200" cy="4876800"/>
          </a:xfrm>
        </p:spPr>
        <p:txBody>
          <a:bodyPr/>
          <a:lstStyle/>
          <a:p>
            <a:pPr eaLnBrk="1" hangingPunct="1"/>
            <a:r>
              <a:rPr lang="en-US" altLang="en-US"/>
              <a:t>The epidemiologic transition</a:t>
            </a:r>
          </a:p>
          <a:p>
            <a:pPr lvl="1" eaLnBrk="1" hangingPunct="1"/>
            <a:r>
              <a:rPr lang="en-US" altLang="en-US" sz="2400"/>
              <a:t>Not specifically linked to stage 5 demographics</a:t>
            </a:r>
          </a:p>
          <a:p>
            <a:pPr lvl="1" eaLnBrk="1" hangingPunct="1"/>
            <a:r>
              <a:rPr lang="en-US" altLang="en-US" sz="2400"/>
              <a:t>Possible future health threat </a:t>
            </a:r>
          </a:p>
          <a:p>
            <a:pPr lvl="2" eaLnBrk="1" hangingPunct="1"/>
            <a:r>
              <a:rPr lang="en-US" altLang="en-US" b="1">
                <a:solidFill>
                  <a:srgbClr val="FFFF00"/>
                </a:solidFill>
              </a:rPr>
              <a:t>Reemergence of infectious diseases?</a:t>
            </a:r>
          </a:p>
          <a:p>
            <a:pPr lvl="2" eaLnBrk="1" hangingPunct="1"/>
            <a:r>
              <a:rPr lang="en-US" altLang="en-US"/>
              <a:t>Three reasons why it might be happening:</a:t>
            </a:r>
          </a:p>
          <a:p>
            <a:pPr lvl="3" eaLnBrk="1" hangingPunct="1"/>
            <a:r>
              <a:rPr lang="en-US" altLang="en-US" sz="2400"/>
              <a:t>Evolution/mutation</a:t>
            </a:r>
          </a:p>
          <a:p>
            <a:pPr lvl="4" eaLnBrk="1" hangingPunct="1"/>
            <a:r>
              <a:rPr lang="en-US" altLang="en-US" sz="2400"/>
              <a:t>Discuss HIV</a:t>
            </a:r>
          </a:p>
          <a:p>
            <a:pPr lvl="3" eaLnBrk="1" hangingPunct="1"/>
            <a:r>
              <a:rPr lang="en-US" altLang="en-US" sz="2400"/>
              <a:t>Poverty (demographic trap in LDCs)</a:t>
            </a:r>
          </a:p>
          <a:p>
            <a:pPr lvl="3" eaLnBrk="1" hangingPunct="1"/>
            <a:r>
              <a:rPr lang="en-US" altLang="en-US" sz="2400"/>
              <a:t>Globalization</a:t>
            </a:r>
          </a:p>
          <a:p>
            <a:pPr lvl="4" eaLnBrk="1" hangingPunct="1"/>
            <a:r>
              <a:rPr lang="en-US" altLang="en-US" sz="2400"/>
              <a:t>Improved travel </a:t>
            </a:r>
          </a:p>
          <a:p>
            <a:pPr lvl="4" eaLnBrk="1" hangingPunct="1"/>
            <a:r>
              <a:rPr lang="en-US" altLang="en-US" sz="2400"/>
              <a:t>Bird flu, swine flu, </a:t>
            </a:r>
            <a:r>
              <a:rPr lang="en-US" altLang="en-US" sz="2400" i="1"/>
              <a:t>Contagion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5AF0070A-1F10-4641-963D-CF504216AF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/>
              <a:t>The Most Lethal Infectious Disease: AIDS</a:t>
            </a:r>
          </a:p>
        </p:txBody>
      </p:sp>
      <p:pic>
        <p:nvPicPr>
          <p:cNvPr id="69635" name="Picture 4" descr="CHG_10e_Figure_02_33–L">
            <a:extLst>
              <a:ext uri="{FF2B5EF4-FFF2-40B4-BE49-F238E27FC236}">
                <a16:creationId xmlns:a16="http://schemas.microsoft.com/office/drawing/2014/main" id="{1FB77066-C111-4836-8DEF-A99C309E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24000"/>
            <a:ext cx="8548687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3">
            <a:extLst>
              <a:ext uri="{FF2B5EF4-FFF2-40B4-BE49-F238E27FC236}">
                <a16:creationId xmlns:a16="http://schemas.microsoft.com/office/drawing/2014/main" id="{219E13DB-1BB8-4D2D-8759-1BB6A22E5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1722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Figure 2-33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Africa hiv-growth-map.jpg">
            <a:extLst>
              <a:ext uri="{FF2B5EF4-FFF2-40B4-BE49-F238E27FC236}">
                <a16:creationId xmlns:a16="http://schemas.microsoft.com/office/drawing/2014/main" id="{C9FDE623-9538-4E08-B7F8-0EE2A9B1D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7325"/>
            <a:ext cx="8135938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Africa AIDS map 2007.png">
            <a:extLst>
              <a:ext uri="{FF2B5EF4-FFF2-40B4-BE49-F238E27FC236}">
                <a16:creationId xmlns:a16="http://schemas.microsoft.com/office/drawing/2014/main" id="{2D636F58-D983-4011-A5ED-D2CAA321D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 descr="africa life expectancy.jpg">
            <a:extLst>
              <a:ext uri="{FF2B5EF4-FFF2-40B4-BE49-F238E27FC236}">
                <a16:creationId xmlns:a16="http://schemas.microsoft.com/office/drawing/2014/main" id="{60207F03-12FC-4484-892A-A8A754810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727075"/>
            <a:ext cx="4240212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A1654A51-3A2A-4EE0-873C-259DB4E74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Bradley Hand ITC" panose="03070402050302030203" pitchFamily="66" charset="0"/>
              </a:rPr>
              <a:t>HIV/AIDS in Africa</a:t>
            </a:r>
          </a:p>
        </p:txBody>
      </p:sp>
      <p:pic>
        <p:nvPicPr>
          <p:cNvPr id="5" name="Content Placeholder 4" descr="Africa AIDS map 2007.png">
            <a:extLst>
              <a:ext uri="{FF2B5EF4-FFF2-40B4-BE49-F238E27FC236}">
                <a16:creationId xmlns:a16="http://schemas.microsoft.com/office/drawing/2014/main" id="{F841FBB6-413F-4C00-8B89-32DA744114C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79588"/>
            <a:ext cx="4572000" cy="4572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AD675-9923-47CA-844D-BBB0F0EB0575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648200" y="1600200"/>
            <a:ext cx="4267200" cy="4724400"/>
          </a:xfrm>
        </p:spPr>
        <p:txBody>
          <a:bodyPr/>
          <a:lstStyle/>
          <a:p>
            <a:pPr eaLnBrk="1" hangingPunct="1"/>
            <a:r>
              <a:rPr lang="en-US" altLang="en-US"/>
              <a:t>Southern Africa, Why?</a:t>
            </a:r>
          </a:p>
          <a:p>
            <a:pPr lvl="1" eaLnBrk="1" hangingPunct="1"/>
            <a:r>
              <a:rPr lang="en-US" altLang="en-US"/>
              <a:t>Cultural influences:</a:t>
            </a:r>
          </a:p>
          <a:p>
            <a:pPr lvl="2" eaLnBrk="1" hangingPunct="1"/>
            <a:r>
              <a:rPr lang="en-US" altLang="en-US"/>
              <a:t>male infidelity</a:t>
            </a:r>
          </a:p>
          <a:p>
            <a:pPr lvl="2" eaLnBrk="1" hangingPunct="1"/>
            <a:r>
              <a:rPr lang="en-US" altLang="en-US"/>
              <a:t>male sexual dominance</a:t>
            </a:r>
          </a:p>
          <a:p>
            <a:pPr lvl="2" eaLnBrk="1" hangingPunct="1"/>
            <a:r>
              <a:rPr lang="en-US" altLang="en-US"/>
              <a:t>Polygamy</a:t>
            </a:r>
          </a:p>
          <a:p>
            <a:pPr lvl="2" eaLnBrk="1" hangingPunct="1"/>
            <a:r>
              <a:rPr lang="en-US" altLang="en-US"/>
              <a:t>lack of circumcision</a:t>
            </a:r>
          </a:p>
          <a:p>
            <a:pPr lvl="1" eaLnBrk="1" hangingPunct="1"/>
            <a:r>
              <a:rPr lang="en-US" altLang="en-US"/>
              <a:t>Economic</a:t>
            </a:r>
          </a:p>
          <a:p>
            <a:pPr lvl="2" eaLnBrk="1" hangingPunct="1"/>
            <a:r>
              <a:rPr lang="en-US" altLang="en-US"/>
              <a:t>legacy of colonial and apartheid economies</a:t>
            </a:r>
          </a:p>
          <a:p>
            <a:pPr lvl="2" eaLnBrk="1" hangingPunct="1"/>
            <a:r>
              <a:rPr lang="en-US" altLang="en-US"/>
              <a:t>prostitution</a:t>
            </a:r>
          </a:p>
          <a:p>
            <a:pPr lvl="1" eaLnBrk="1" hangingPunct="1"/>
            <a:r>
              <a:rPr lang="en-US" altLang="en-US"/>
              <a:t>denialism</a:t>
            </a:r>
          </a:p>
          <a:p>
            <a:pPr lvl="2" eaLnBrk="1" hangingPunct="1"/>
            <a:r>
              <a:rPr lang="en-US" altLang="en-US"/>
              <a:t>Mbeki</a:t>
            </a:r>
          </a:p>
        </p:txBody>
      </p:sp>
      <p:pic>
        <p:nvPicPr>
          <p:cNvPr id="6" name="Picture 5" descr="AIDS and circumcision.jpg">
            <a:extLst>
              <a:ext uri="{FF2B5EF4-FFF2-40B4-BE49-F238E27FC236}">
                <a16:creationId xmlns:a16="http://schemas.microsoft.com/office/drawing/2014/main" id="{FF9CEB4C-7D4C-4B23-B749-30077E5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9525"/>
            <a:ext cx="451485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>
            <a:extLst>
              <a:ext uri="{FF2B5EF4-FFF2-40B4-BE49-F238E27FC236}">
                <a16:creationId xmlns:a16="http://schemas.microsoft.com/office/drawing/2014/main" id="{B352ACD6-C242-4A5B-8F5D-2DC5C62C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059738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4755" name="Rectangle 2">
            <a:extLst>
              <a:ext uri="{FF2B5EF4-FFF2-40B4-BE49-F238E27FC236}">
                <a16:creationId xmlns:a16="http://schemas.microsoft.com/office/drawing/2014/main" id="{0DAF0C9E-53A7-4D4E-A417-DCB6C2C04B3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28600"/>
            <a:ext cx="8915400" cy="838200"/>
          </a:xfrm>
        </p:spPr>
        <p:txBody>
          <a:bodyPr lIns="90000" tIns="46800" rIns="90000" bIns="46800"/>
          <a:lstStyle/>
          <a:p>
            <a:pPr indent="-341313" eaLnBrk="1" hangingPunct="1"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altLang="en-US"/>
              <a:t>AIDS is leaving large numbers of AIDS orphans.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4">
            <a:extLst>
              <a:ext uri="{FF2B5EF4-FFF2-40B4-BE49-F238E27FC236}">
                <a16:creationId xmlns:a16="http://schemas.microsoft.com/office/drawing/2014/main" id="{B1865ACD-4767-444F-AA00-2B789B5F5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4400" cy="838200"/>
          </a:xfrm>
        </p:spPr>
        <p:txBody>
          <a:bodyPr/>
          <a:lstStyle/>
          <a:p>
            <a:pPr eaLnBrk="1" hangingPunct="1"/>
            <a:r>
              <a:rPr lang="en-US" altLang="en-US" sz="7200" b="1">
                <a:latin typeface="Bradley Hand ITC" panose="03070402050302030203" pitchFamily="66" charset="0"/>
              </a:rPr>
              <a:t>HIV/AIDS prevention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1B5B7-2AA8-4302-86B6-BE10F4AD0589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09600" y="1143000"/>
            <a:ext cx="3886200" cy="5018088"/>
          </a:xfrm>
        </p:spPr>
        <p:txBody>
          <a:bodyPr/>
          <a:lstStyle/>
          <a:p>
            <a:pPr eaLnBrk="1" hangingPunct="1"/>
            <a:r>
              <a:rPr lang="en-US" altLang="en-US"/>
              <a:t>A  =  abstinence</a:t>
            </a:r>
          </a:p>
          <a:p>
            <a:pPr eaLnBrk="1" hangingPunct="1"/>
            <a:r>
              <a:rPr lang="en-US" altLang="en-US"/>
              <a:t>B  =  be faithful</a:t>
            </a:r>
          </a:p>
          <a:p>
            <a:pPr eaLnBrk="1" hangingPunct="1"/>
            <a:r>
              <a:rPr lang="en-US" altLang="en-US"/>
              <a:t>C  =  condoms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Drug treatment</a:t>
            </a:r>
          </a:p>
          <a:p>
            <a:pPr lvl="1" eaLnBrk="1" hangingPunct="1"/>
            <a:r>
              <a:rPr lang="en-US" altLang="en-US"/>
              <a:t>Anti-retroviral drugs</a:t>
            </a:r>
          </a:p>
          <a:p>
            <a:pPr lvl="1" eaLnBrk="1" hangingPunct="1"/>
            <a:r>
              <a:rPr lang="en-US" altLang="en-US"/>
              <a:t>George W. Bush</a:t>
            </a:r>
          </a:p>
          <a:p>
            <a:pPr lvl="2" eaLnBrk="1" hangingPunct="1"/>
            <a:r>
              <a:rPr lang="en-US" altLang="en-US"/>
              <a:t>PEPFAR</a:t>
            </a:r>
          </a:p>
          <a:p>
            <a:pPr lvl="2" eaLnBrk="1" hangingPunct="1"/>
            <a:r>
              <a:rPr lang="en-US" altLang="en-US"/>
              <a:t>$15 billion</a:t>
            </a:r>
          </a:p>
          <a:p>
            <a:pPr lvl="2" eaLnBrk="1" hangingPunct="1"/>
            <a:r>
              <a:rPr lang="en-US" altLang="en-US"/>
              <a:t>Save 10 million lives?</a:t>
            </a:r>
          </a:p>
          <a:p>
            <a:pPr eaLnBrk="1" hangingPunct="1"/>
            <a:r>
              <a:rPr lang="en-US" altLang="en-US"/>
              <a:t>Education</a:t>
            </a:r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6515D-AF07-4BCE-AEB8-00A0D2DDFE60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845050" y="2133600"/>
            <a:ext cx="3886200" cy="4027488"/>
          </a:xfrm>
        </p:spPr>
        <p:txBody>
          <a:bodyPr/>
          <a:lstStyle/>
          <a:p>
            <a:pPr eaLnBrk="1" hangingPunct="1"/>
            <a:r>
              <a:rPr lang="en-US" altLang="en-US"/>
              <a:t>Uganda</a:t>
            </a:r>
          </a:p>
          <a:p>
            <a:pPr lvl="1" eaLnBrk="1" hangingPunct="1"/>
            <a:r>
              <a:rPr lang="en-US" altLang="en-US"/>
              <a:t>1990s = 14%</a:t>
            </a:r>
          </a:p>
          <a:p>
            <a:pPr lvl="1" eaLnBrk="1" hangingPunct="1"/>
            <a:r>
              <a:rPr lang="en-US" altLang="en-US"/>
              <a:t>2003 = 4.1%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/>
          </a:p>
          <a:p>
            <a:pPr eaLnBrk="1" hangingPunct="1"/>
            <a:r>
              <a:rPr lang="en-US" altLang="en-US"/>
              <a:t>Kenya</a:t>
            </a:r>
          </a:p>
          <a:p>
            <a:pPr lvl="1" eaLnBrk="1" hangingPunct="1"/>
            <a:r>
              <a:rPr lang="en-US" altLang="en-US"/>
              <a:t>1997 = 13.6%</a:t>
            </a:r>
          </a:p>
          <a:p>
            <a:pPr lvl="1" eaLnBrk="1" hangingPunct="1"/>
            <a:r>
              <a:rPr lang="en-US" altLang="en-US"/>
              <a:t>2002 =  9.4%</a:t>
            </a:r>
          </a:p>
          <a:p>
            <a:pPr lvl="1"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>
            <a:extLst>
              <a:ext uri="{FF2B5EF4-FFF2-40B4-BE49-F238E27FC236}">
                <a16:creationId xmlns:a16="http://schemas.microsoft.com/office/drawing/2014/main" id="{0BFF99FE-50BC-477F-90C8-04370B9E4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521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7827" name="Text Box 2">
            <a:extLst>
              <a:ext uri="{FF2B5EF4-FFF2-40B4-BE49-F238E27FC236}">
                <a16:creationId xmlns:a16="http://schemas.microsoft.com/office/drawing/2014/main" id="{944CDBAF-7CA1-4951-91C3-31C759BE6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4038600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000"/>
              </a:spcBef>
              <a:buFontTx/>
              <a:buNone/>
            </a:pPr>
            <a:r>
              <a:rPr lang="en-US" altLang="en-US">
                <a:latin typeface="Franklin Gothic Medium" panose="020B0603020102020204" pitchFamily="34" charset="0"/>
              </a:rPr>
              <a:t>Affect of AIDS on population pyramid for South Africa.</a:t>
            </a:r>
          </a:p>
          <a:p>
            <a:pPr eaLnBrk="1" hangingPunct="1">
              <a:lnSpc>
                <a:spcPct val="105000"/>
              </a:lnSpc>
              <a:spcBef>
                <a:spcPts val="2000"/>
              </a:spcBef>
              <a:buFontTx/>
              <a:buNone/>
            </a:pPr>
            <a:endParaRPr lang="en-US" altLang="en-US">
              <a:solidFill>
                <a:srgbClr val="663300"/>
              </a:solidFill>
              <a:latin typeface="Franklin Gothic Medium" panose="020B0603020102020204" pitchFamily="34" charset="0"/>
            </a:endParaRPr>
          </a:p>
          <a:p>
            <a:pPr eaLnBrk="1" hangingPunct="1">
              <a:lnSpc>
                <a:spcPct val="105000"/>
              </a:lnSpc>
              <a:spcBef>
                <a:spcPts val="1500"/>
              </a:spcBef>
              <a:buFontTx/>
              <a:buNone/>
            </a:pPr>
            <a:r>
              <a:rPr lang="en-US" altLang="en-US" sz="2400">
                <a:latin typeface="Franklin Gothic Medium" panose="020B0603020102020204" pitchFamily="34" charset="0"/>
              </a:rPr>
              <a:t>Predicted population for 2035, without and with AIDS.</a:t>
            </a:r>
          </a:p>
          <a:p>
            <a:pPr eaLnBrk="1" hangingPunct="1">
              <a:lnSpc>
                <a:spcPct val="105000"/>
              </a:lnSpc>
              <a:spcBef>
                <a:spcPts val="1500"/>
              </a:spcBef>
              <a:buFontTx/>
              <a:buNone/>
            </a:pPr>
            <a:endParaRPr lang="en-US" altLang="en-US" sz="2400">
              <a:latin typeface="Franklin Gothic Medium" panose="020B06030201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ts val="1125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ts val="1125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176495BC-5435-4FA9-A9F7-6ACA792D4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en-US"/>
              <a:t>Dependency Ratios</a:t>
            </a:r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ECBB615B-EC7F-4C75-B871-9C4EF2E52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715963"/>
            <a:ext cx="8342313" cy="5761037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9F659A98-615C-4DE5-93D5-530FD6D5528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05800" cy="609600"/>
          </a:xfrm>
        </p:spPr>
        <p:txBody>
          <a:bodyPr/>
          <a:lstStyle/>
          <a:p>
            <a:pPr eaLnBrk="1" hangingPunct="1"/>
            <a:r>
              <a:rPr lang="en-US" altLang="en-US" sz="3200"/>
              <a:t>Where Is the World’s Population Distributed?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13A7DCF8-4BBE-4617-BD94-222271405B2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143000"/>
            <a:ext cx="9144000" cy="4495800"/>
          </a:xfrm>
        </p:spPr>
        <p:txBody>
          <a:bodyPr/>
          <a:lstStyle/>
          <a:p>
            <a:pPr eaLnBrk="1" hangingPunct="1"/>
            <a:r>
              <a:rPr lang="en-US" altLang="en-US" u="sng"/>
              <a:t>Arithmetic density (total pop./total area)</a:t>
            </a:r>
          </a:p>
          <a:p>
            <a:pPr lvl="2" eaLnBrk="1" hangingPunct="1"/>
            <a:r>
              <a:rPr lang="en-US" altLang="en-US"/>
              <a:t>“population density”</a:t>
            </a:r>
          </a:p>
          <a:p>
            <a:pPr eaLnBrk="1" hangingPunct="1"/>
            <a:r>
              <a:rPr lang="en-US" altLang="en-US" u="sng"/>
              <a:t>Physiological density (total pop./arable land)</a:t>
            </a:r>
          </a:p>
          <a:p>
            <a:pPr lvl="2" eaLnBrk="1" hangingPunct="1"/>
            <a:r>
              <a:rPr lang="en-US" altLang="en-US"/>
              <a:t>High may mean resources are stretched</a:t>
            </a:r>
          </a:p>
          <a:p>
            <a:pPr lvl="3" eaLnBrk="1" hangingPunct="1"/>
            <a:r>
              <a:rPr lang="en-US" altLang="en-US" sz="2400"/>
              <a:t>Must feed more people on less land</a:t>
            </a:r>
          </a:p>
          <a:p>
            <a:pPr lvl="3" eaLnBrk="1" hangingPunct="1"/>
            <a:r>
              <a:rPr lang="en-US" altLang="en-US" sz="2400"/>
              <a:t>Difference between arithmetic and physiological?</a:t>
            </a:r>
          </a:p>
          <a:p>
            <a:pPr lvl="4" eaLnBrk="1" hangingPunct="1"/>
            <a:r>
              <a:rPr lang="en-US" altLang="en-US" sz="2400"/>
              <a:t>Lots of land unsuitable for farming or unproductive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D0627800-556B-4BC5-B859-D59ED0EA04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914400"/>
          </a:xfrm>
        </p:spPr>
        <p:txBody>
          <a:bodyPr/>
          <a:lstStyle/>
          <a:p>
            <a:pPr eaLnBrk="1" hangingPunct="1"/>
            <a:r>
              <a:rPr lang="en-US" altLang="en-US" sz="3200"/>
              <a:t>Why Might Overpopulation be a Concern?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1ECA5C85-D6D3-42EF-B974-A5AEA9141F4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762000"/>
            <a:ext cx="8991600" cy="5562600"/>
          </a:xfrm>
        </p:spPr>
        <p:txBody>
          <a:bodyPr/>
          <a:lstStyle/>
          <a:p>
            <a:pPr eaLnBrk="1" hangingPunct="1"/>
            <a:r>
              <a:rPr lang="en-US" altLang="en-US"/>
              <a:t>Malthus on overpopulation</a:t>
            </a:r>
          </a:p>
          <a:p>
            <a:pPr lvl="1" eaLnBrk="1" hangingPunct="1"/>
            <a:r>
              <a:rPr lang="en-US" altLang="en-US"/>
              <a:t>Overpopulation = too many people for available resources</a:t>
            </a:r>
          </a:p>
          <a:p>
            <a:pPr lvl="1" eaLnBrk="1" hangingPunct="1"/>
            <a:r>
              <a:rPr lang="en-US" altLang="en-US" i="1"/>
              <a:t>An Essay on the Principle of Population</a:t>
            </a:r>
            <a:r>
              <a:rPr lang="en-US" altLang="en-US"/>
              <a:t> (1798): </a:t>
            </a:r>
          </a:p>
          <a:p>
            <a:pPr lvl="2" eaLnBrk="1" hangingPunct="1"/>
            <a:r>
              <a:rPr lang="en-US" altLang="en-US"/>
              <a:t>Population grows geometrically </a:t>
            </a:r>
          </a:p>
          <a:p>
            <a:pPr lvl="2" eaLnBrk="1" hangingPunct="1"/>
            <a:r>
              <a:rPr lang="en-US" altLang="en-US"/>
              <a:t>food supply grows arithmetically</a:t>
            </a:r>
          </a:p>
          <a:p>
            <a:pPr lvl="2" eaLnBrk="1" hangingPunct="1"/>
            <a:r>
              <a:rPr lang="en-US" altLang="en-US"/>
              <a:t>Upper classes must lower CBRs thru moral restraint </a:t>
            </a:r>
          </a:p>
          <a:p>
            <a:pPr lvl="3" eaLnBrk="1" hangingPunct="1"/>
            <a:r>
              <a:rPr lang="en-US" altLang="en-US" sz="2400"/>
              <a:t>or risk war, disease, famine </a:t>
            </a:r>
          </a:p>
          <a:p>
            <a:pPr lvl="4" eaLnBrk="1" hangingPunct="1"/>
            <a:r>
              <a:rPr lang="en-US" altLang="en-US" sz="2400"/>
              <a:t>increase CDRs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malthus graph.jpg">
            <a:extLst>
              <a:ext uri="{FF2B5EF4-FFF2-40B4-BE49-F238E27FC236}">
                <a16:creationId xmlns:a16="http://schemas.microsoft.com/office/drawing/2014/main" id="{3D2E053B-3A54-483D-96C9-5E742F862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4293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1C568D9A-8A27-4783-8382-6AAE7438AA8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914400"/>
          </a:xfrm>
        </p:spPr>
        <p:txBody>
          <a:bodyPr/>
          <a:lstStyle/>
          <a:p>
            <a:pPr eaLnBrk="1" hangingPunct="1"/>
            <a:r>
              <a:rPr lang="en-US" altLang="en-US" sz="3200"/>
              <a:t>Criticism of Malthus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DAFB591D-467C-4BC1-BCDA-B7781464810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762000"/>
            <a:ext cx="8991600" cy="5562600"/>
          </a:xfrm>
        </p:spPr>
        <p:txBody>
          <a:bodyPr/>
          <a:lstStyle/>
          <a:p>
            <a:pPr lvl="1" eaLnBrk="1" hangingPunct="1"/>
            <a:r>
              <a:rPr lang="en-US" altLang="en-US"/>
              <a:t>Resources</a:t>
            </a:r>
          </a:p>
          <a:p>
            <a:pPr lvl="2" eaLnBrk="1" hangingPunct="1"/>
            <a:r>
              <a:rPr lang="en-US" altLang="en-US"/>
              <a:t>Too pessimistic on resource growth</a:t>
            </a:r>
          </a:p>
          <a:p>
            <a:pPr lvl="3" eaLnBrk="1" hangingPunct="1"/>
            <a:r>
              <a:rPr lang="en-US" altLang="en-US" sz="2400"/>
              <a:t>Failure to consider technological innovation</a:t>
            </a:r>
          </a:p>
          <a:p>
            <a:pPr lvl="3" eaLnBrk="1" hangingPunct="1"/>
            <a:r>
              <a:rPr lang="en-US" altLang="en-US" sz="2400"/>
              <a:t>Green Revolution greatly increased food production</a:t>
            </a:r>
          </a:p>
          <a:p>
            <a:pPr lvl="2" eaLnBrk="1" hangingPunct="1"/>
            <a:r>
              <a:rPr lang="en-US" altLang="en-US"/>
              <a:t>Marxist critique</a:t>
            </a:r>
          </a:p>
          <a:p>
            <a:pPr lvl="3" eaLnBrk="1" hangingPunct="1"/>
            <a:r>
              <a:rPr lang="en-US" altLang="en-US" sz="2400"/>
              <a:t>Not pop. growth but unequal dist. of resources</a:t>
            </a:r>
          </a:p>
          <a:p>
            <a:pPr lvl="3" eaLnBrk="1" hangingPunct="1"/>
            <a:r>
              <a:rPr lang="en-US" altLang="en-US" sz="2400"/>
              <a:t>Malthus did blame overpopulation on the poor!!!</a:t>
            </a:r>
          </a:p>
          <a:p>
            <a:pPr lvl="1" eaLnBrk="1" hangingPunct="1"/>
            <a:r>
              <a:rPr lang="en-US" altLang="en-US"/>
              <a:t>Population</a:t>
            </a:r>
          </a:p>
          <a:p>
            <a:pPr lvl="2" eaLnBrk="1" hangingPunct="1"/>
            <a:r>
              <a:rPr lang="en-US" altLang="en-US"/>
              <a:t>Large population = economic growth</a:t>
            </a:r>
          </a:p>
          <a:p>
            <a:pPr lvl="3" eaLnBrk="1" hangingPunct="1"/>
            <a:r>
              <a:rPr lang="en-US" altLang="en-US" sz="2400"/>
              <a:t>Esther Boserup, Simon Kuznets, Julian Simon</a:t>
            </a:r>
          </a:p>
          <a:p>
            <a:pPr lvl="3" eaLnBrk="1" hangingPunct="1"/>
            <a:r>
              <a:rPr lang="en-US" altLang="en-US" sz="2400"/>
              <a:t>More babies – more workers, more innovation!</a:t>
            </a:r>
          </a:p>
          <a:p>
            <a:pPr lvl="2" eaLnBrk="1" hangingPunct="1"/>
            <a:r>
              <a:rPr lang="en-US" altLang="en-US"/>
              <a:t>Population growth has moderated (stage three)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311173C6-7024-4F21-BC45-B8BD641B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en-US"/>
              <a:t>Neo-Malthusians</a:t>
            </a:r>
          </a:p>
        </p:txBody>
      </p:sp>
      <p:sp>
        <p:nvSpPr>
          <p:cNvPr id="86019" name="Content Placeholder 2">
            <a:extLst>
              <a:ext uri="{FF2B5EF4-FFF2-40B4-BE49-F238E27FC236}">
                <a16:creationId xmlns:a16="http://schemas.microsoft.com/office/drawing/2014/main" id="{B30AF4E0-193C-4BBB-B4F6-CB1817E7B1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991600" cy="5486400"/>
          </a:xfrm>
        </p:spPr>
        <p:txBody>
          <a:bodyPr/>
          <a:lstStyle/>
          <a:p>
            <a:r>
              <a:rPr lang="en-US" altLang="en-US" sz="2800"/>
              <a:t>Frightened by NIR during second ½ of 20</a:t>
            </a:r>
            <a:r>
              <a:rPr lang="en-US" altLang="en-US" sz="2800" baseline="30000"/>
              <a:t>th</a:t>
            </a:r>
            <a:r>
              <a:rPr lang="en-US" altLang="en-US" sz="2800"/>
              <a:t> century</a:t>
            </a:r>
          </a:p>
          <a:p>
            <a:pPr lvl="1"/>
            <a:r>
              <a:rPr lang="en-US" altLang="en-US" sz="2400"/>
              <a:t>Growth in LDCs (stuck in demographic trap)</a:t>
            </a:r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r>
              <a:rPr lang="en-US" altLang="en-US" sz="2400"/>
              <a:t>Also….competition will be for other resources not just food</a:t>
            </a:r>
          </a:p>
          <a:p>
            <a:pPr lvl="2"/>
            <a:r>
              <a:rPr lang="en-US" altLang="en-US"/>
              <a:t>Search for clean air, fuel, water could lead to violence</a:t>
            </a:r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304610A3-4EAC-4B1C-94FC-DACCB9939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/>
              <a:t>Demographic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A750D-261B-4780-875C-A6DEB62FFC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229600" cy="4038600"/>
          </a:xfrm>
        </p:spPr>
        <p:txBody>
          <a:bodyPr/>
          <a:lstStyle/>
          <a:p>
            <a:r>
              <a:rPr lang="en-US" altLang="en-US"/>
              <a:t>Population growth </a:t>
            </a:r>
            <a:r>
              <a:rPr lang="en-US" altLang="en-US">
                <a:sym typeface="Symbol" panose="05050102010706020507" pitchFamily="18" charset="2"/>
              </a:rPr>
              <a:t></a:t>
            </a:r>
            <a:r>
              <a:rPr lang="en-US" altLang="en-US"/>
              <a:t> lack of investment, overspending on social services </a:t>
            </a:r>
            <a:r>
              <a:rPr lang="en-US" altLang="en-US">
                <a:sym typeface="Symbol" panose="05050102010706020507" pitchFamily="18" charset="2"/>
              </a:rPr>
              <a:t> </a:t>
            </a:r>
            <a:r>
              <a:rPr lang="en-US" altLang="en-US"/>
              <a:t>low living standards </a:t>
            </a:r>
            <a:r>
              <a:rPr lang="en-US" altLang="en-US">
                <a:sym typeface="Symbol" panose="05050102010706020507" pitchFamily="18" charset="2"/>
              </a:rPr>
              <a:t> no economic development/primary jobs  </a:t>
            </a:r>
            <a:r>
              <a:rPr lang="en-US" altLang="en-US"/>
              <a:t>reinforces high fertility </a:t>
            </a:r>
            <a:r>
              <a:rPr lang="en-US" altLang="en-US">
                <a:sym typeface="Symbol" panose="05050102010706020507" pitchFamily="18" charset="2"/>
              </a:rPr>
              <a:t> population growth!</a:t>
            </a:r>
            <a:endParaRPr lang="en-US" altLang="en-US"/>
          </a:p>
          <a:p>
            <a:pPr lvl="1">
              <a:buFontTx/>
              <a:buNone/>
            </a:pPr>
            <a:endParaRPr lang="en-US" altLang="en-US">
              <a:sym typeface="Symbol" panose="05050102010706020507" pitchFamily="18" charset="2"/>
            </a:endParaRPr>
          </a:p>
          <a:p>
            <a:pPr lvl="1">
              <a:buFontTx/>
              <a:buNone/>
            </a:pPr>
            <a:r>
              <a:rPr lang="en-US" altLang="en-US">
                <a:sym typeface="Symbol" panose="05050102010706020507" pitchFamily="18" charset="2"/>
              </a:rPr>
              <a:t> country is unable </a:t>
            </a:r>
            <a:r>
              <a:rPr lang="en-US" altLang="en-US"/>
              <a:t>to advance to stage 3 of declining birth rates.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C3409CFB-3F4A-412D-A130-EDB507BDBB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/>
              <a:t>Family Planning</a:t>
            </a:r>
          </a:p>
        </p:txBody>
      </p:sp>
      <p:pic>
        <p:nvPicPr>
          <p:cNvPr id="88067" name="Picture 4" descr="CHG_10e_Figure_02_30–L">
            <a:extLst>
              <a:ext uri="{FF2B5EF4-FFF2-40B4-BE49-F238E27FC236}">
                <a16:creationId xmlns:a16="http://schemas.microsoft.com/office/drawing/2014/main" id="{4D0F2529-49F2-4D6F-9F98-D427397D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47700"/>
            <a:ext cx="762000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>
            <a:extLst>
              <a:ext uri="{FF2B5EF4-FFF2-40B4-BE49-F238E27FC236}">
                <a16:creationId xmlns:a16="http://schemas.microsoft.com/office/drawing/2014/main" id="{9220638D-8E32-41A6-B3EB-49F9B409E0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8382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/>
              <a:t>India (example of govt pop. policy)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35A0788-33AC-4D66-A512-0DE377ADC0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95400"/>
            <a:ext cx="8610600" cy="5421313"/>
          </a:xfrm>
        </p:spPr>
        <p:txBody>
          <a:bodyPr lIns="90000" tIns="46800" rIns="90000" bIns="46800"/>
          <a:lstStyle/>
          <a:p>
            <a:pPr marL="736600" lvl="1" indent="-336550" eaLnBrk="1" hangingPunct="1">
              <a:buClr>
                <a:srgbClr val="CC3300"/>
              </a:buClr>
              <a:buFont typeface="Franklin Gothic Medium" pitchFamily="34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400" dirty="0"/>
              <a:t>1960s: population planning program</a:t>
            </a:r>
          </a:p>
          <a:p>
            <a:pPr marL="736600" lvl="1" indent="-336550" eaLnBrk="1" hangingPunct="1">
              <a:buClr>
                <a:srgbClr val="CC3300"/>
              </a:buClr>
              <a:buFont typeface="Franklin Gothic Medium" pitchFamily="34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400" dirty="0"/>
              <a:t>1970s: country began forced sterilization program for men with 3 or more children.</a:t>
            </a:r>
          </a:p>
          <a:p>
            <a:pPr marL="1136650" lvl="2" indent="-279400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dirty="0">
                <a:solidFill>
                  <a:srgbClr val="CC9900"/>
                </a:solidFill>
              </a:rPr>
              <a:t>22.5 million men were sterilized.</a:t>
            </a:r>
          </a:p>
          <a:p>
            <a:pPr marL="736600" lvl="1" indent="-336550" eaLnBrk="1" hangingPunct="1">
              <a:buClr>
                <a:srgbClr val="CC3300"/>
              </a:buClr>
              <a:buFont typeface="Franklin Gothic Medium" pitchFamily="34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400" dirty="0"/>
              <a:t>2004: state of Uttar Pradesh began guns for sterilization program (attempt to incentivize policy).</a:t>
            </a:r>
          </a:p>
          <a:p>
            <a:pPr marL="736600" lvl="1" indent="-336550" eaLnBrk="1" hangingPunct="1">
              <a:buClr>
                <a:srgbClr val="CC3300"/>
              </a:buClr>
              <a:buFont typeface="Franklin Gothic Medium" pitchFamily="34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400" dirty="0"/>
              <a:t>Today, most states use advertising and persuasion to lower birth rates.</a:t>
            </a:r>
          </a:p>
          <a:p>
            <a:pPr marL="1136650" lvl="2" indent="-336550" eaLnBrk="1" hangingPunct="1">
              <a:buClr>
                <a:srgbClr val="CC3300"/>
              </a:buClr>
              <a:buFont typeface="Franklin Gothic Medium" pitchFamily="34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000" dirty="0"/>
              <a:t>Must know example:</a:t>
            </a:r>
          </a:p>
          <a:p>
            <a:pPr marL="1593850" lvl="3" indent="-336550" eaLnBrk="1" hangingPunct="1">
              <a:buClr>
                <a:srgbClr val="CC3300"/>
              </a:buClr>
              <a:buFont typeface="Franklin Gothic Medium" pitchFamily="34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1600" b="1" dirty="0">
                <a:solidFill>
                  <a:srgbClr val="FFFF00"/>
                </a:solidFill>
              </a:rPr>
              <a:t>China’s One-child policy </a:t>
            </a:r>
            <a:r>
              <a:rPr lang="en-US" altLang="en-US" sz="1600" dirty="0"/>
              <a:t>(1978 – 2015)</a:t>
            </a:r>
          </a:p>
          <a:p>
            <a:pPr marL="736600" lvl="1" indent="-336550" eaLnBrk="1" hangingPunct="1">
              <a:buClr>
                <a:srgbClr val="CC3300"/>
              </a:buClr>
              <a:buFont typeface="Franklin Gothic Medium" pitchFamily="34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400" dirty="0"/>
              <a:t>“Expansionary” or “pro-</a:t>
            </a:r>
            <a:r>
              <a:rPr lang="en-US" altLang="en-US" sz="2400" dirty="0" err="1"/>
              <a:t>natalist</a:t>
            </a:r>
            <a:r>
              <a:rPr lang="en-US" altLang="en-US" sz="2400" dirty="0"/>
              <a:t>”</a:t>
            </a:r>
          </a:p>
          <a:p>
            <a:pPr marL="336550" indent="-336550" eaLnBrk="1" hangingPunct="1">
              <a:spcBef>
                <a:spcPts val="700"/>
              </a:spcBef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altLang="en-US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1E753D0A-9709-4B8B-87D2-393C61840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 lIns="90000" tIns="46800" rIns="90000" bIns="46800"/>
          <a:lstStyle/>
          <a:p>
            <a:pPr marL="342900" indent="-3429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600"/>
              <a:t>“Restrictive” or “anti-natalist” policy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5BBA56-C00D-42E6-9920-A9BB9F94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8991600" cy="54102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China’s One Child Policy (1978 – 2015)</a:t>
            </a:r>
          </a:p>
          <a:p>
            <a:pPr lvl="1">
              <a:defRPr/>
            </a:pPr>
            <a:r>
              <a:rPr lang="en-US" sz="2000" dirty="0"/>
              <a:t>“must know” example</a:t>
            </a:r>
          </a:p>
          <a:p>
            <a:pPr>
              <a:defRPr/>
            </a:pPr>
            <a:r>
              <a:rPr lang="en-US" sz="2400" dirty="0"/>
              <a:t>Why has China loosened policy to allow 2 children per family?</a:t>
            </a:r>
          </a:p>
          <a:p>
            <a:pPr lvl="1">
              <a:defRPr/>
            </a:pPr>
            <a:r>
              <a:rPr lang="en-US" sz="2000" dirty="0"/>
              <a:t>Aging population, needs young workers to continue economic growth</a:t>
            </a:r>
          </a:p>
          <a:p>
            <a:pPr lvl="1">
              <a:defRPr/>
            </a:pPr>
            <a:r>
              <a:rPr lang="en-US" sz="2000" dirty="0"/>
              <a:t>Doesn’t want to slip into stage 5.</a:t>
            </a:r>
          </a:p>
          <a:p>
            <a:pPr lvl="1">
              <a:defRPr/>
            </a:pPr>
            <a:r>
              <a:rPr lang="en-US" sz="2000" dirty="0"/>
              <a:t>Cultural reasons = sex ratio, not enough female babies for males</a:t>
            </a:r>
          </a:p>
          <a:p>
            <a:pPr marL="336550" indent="-279400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altLang="en-US" sz="2400" b="1" u="sng" dirty="0">
              <a:solidFill>
                <a:srgbClr val="FF0000"/>
              </a:solidFill>
            </a:endParaRPr>
          </a:p>
          <a:p>
            <a:pPr marL="336550" indent="-279400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400" b="1" u="sng" dirty="0">
                <a:solidFill>
                  <a:srgbClr val="FF0000"/>
                </a:solidFill>
              </a:rPr>
              <a:t>Anti-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natalist</a:t>
            </a:r>
            <a:r>
              <a:rPr lang="en-US" altLang="en-US" sz="2400" b="1" u="sng" dirty="0">
                <a:solidFill>
                  <a:srgbClr val="FF0000"/>
                </a:solidFill>
              </a:rPr>
              <a:t> policies are not the same as:</a:t>
            </a:r>
          </a:p>
          <a:p>
            <a:pPr marL="336550" indent="-279400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altLang="en-US" sz="2400" b="1" u="sng" dirty="0">
              <a:solidFill>
                <a:srgbClr val="FF0000"/>
              </a:solidFill>
            </a:endParaRPr>
          </a:p>
          <a:p>
            <a:pPr marL="336550" indent="-279400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400" b="1" u="sng" dirty="0">
                <a:solidFill>
                  <a:srgbClr val="FFFF00"/>
                </a:solidFill>
              </a:rPr>
              <a:t>Eugenics</a:t>
            </a:r>
            <a:r>
              <a:rPr lang="en-US" altLang="en-US" sz="2400" dirty="0">
                <a:solidFill>
                  <a:srgbClr val="CC9900"/>
                </a:solidFill>
              </a:rPr>
              <a:t> </a:t>
            </a:r>
            <a:r>
              <a:rPr lang="en-US" altLang="en-US" sz="2400" dirty="0"/>
              <a:t>= targeted population control</a:t>
            </a:r>
          </a:p>
          <a:p>
            <a:pPr marL="1150938" lvl="1" indent="-287338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1150938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000" dirty="0"/>
              <a:t>Like selective breeding it is intended to “improve” population by weeding out “undesirables” </a:t>
            </a:r>
          </a:p>
          <a:p>
            <a:pPr marL="1136650" lvl="2" indent="-279400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000" dirty="0"/>
              <a:t>targets are usually minorities or the disabled</a:t>
            </a:r>
          </a:p>
          <a:p>
            <a:pPr marL="1136650" lvl="2" indent="-279400" eaLnBrk="1" hangingPunct="1">
              <a:buClr>
                <a:srgbClr val="CC9900"/>
              </a:buClr>
              <a:buFont typeface="Franklin Gothic Medium" pitchFamily="34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altLang="en-US" sz="2000" dirty="0"/>
              <a:t>US, Nazi Germany, India</a:t>
            </a:r>
          </a:p>
        </p:txBody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3334BD5E-E89B-4EF6-BC69-420611B68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876800"/>
            <a:ext cx="8229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663300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>
            <a:extLst>
              <a:ext uri="{FF2B5EF4-FFF2-40B4-BE49-F238E27FC236}">
                <a16:creationId xmlns:a16="http://schemas.microsoft.com/office/drawing/2014/main" id="{43DE43EB-378C-4F1B-8DE7-5219ED3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1200"/>
            <a:ext cx="44211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4211" name="Picture 2">
            <a:extLst>
              <a:ext uri="{FF2B5EF4-FFF2-40B4-BE49-F238E27FC236}">
                <a16:creationId xmlns:a16="http://schemas.microsoft.com/office/drawing/2014/main" id="{BE122EF0-8117-4D08-803A-E621703D0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809750"/>
            <a:ext cx="44196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3">
            <a:extLst>
              <a:ext uri="{FF2B5EF4-FFF2-40B4-BE49-F238E27FC236}">
                <a16:creationId xmlns:a16="http://schemas.microsoft.com/office/drawing/2014/main" id="{36F04F96-BB5F-4921-9592-AD57CA296DE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/>
              <a:t>The End.</a:t>
            </a:r>
          </a:p>
        </p:txBody>
      </p:sp>
      <p:sp>
        <p:nvSpPr>
          <p:cNvPr id="95235" name="Subtitle 4">
            <a:extLst>
              <a:ext uri="{FF2B5EF4-FFF2-40B4-BE49-F238E27FC236}">
                <a16:creationId xmlns:a16="http://schemas.microsoft.com/office/drawing/2014/main" id="{22FB778E-43E9-4421-B4B4-05F573AD6FA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5486400"/>
            <a:ext cx="6400800" cy="10668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en-US" altLang="en-US"/>
              <a:t>Up next: Migration</a:t>
            </a:r>
          </a:p>
        </p:txBody>
      </p:sp>
      <p:pic>
        <p:nvPicPr>
          <p:cNvPr id="95236" name="Picture 5" descr="CHG_10e_Figure_03_01-L">
            <a:extLst>
              <a:ext uri="{FF2B5EF4-FFF2-40B4-BE49-F238E27FC236}">
                <a16:creationId xmlns:a16="http://schemas.microsoft.com/office/drawing/2014/main" id="{3E1962E0-E2C5-4C59-A6AB-242EB15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355725"/>
            <a:ext cx="313055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3">
            <a:extLst>
              <a:ext uri="{FF2B5EF4-FFF2-40B4-BE49-F238E27FC236}">
                <a16:creationId xmlns:a16="http://schemas.microsoft.com/office/drawing/2014/main" id="{A708F361-0919-48BF-92C0-D69EAB47F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119688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Figure 3-1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2321D5C4-C975-49E2-AC46-20DD8C22BB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200"/>
              <a:t>Where Is the World’s Population Distributed?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81E6D39E-9AE7-482D-8E5F-0ED27F7C29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  <a:defRPr/>
            </a:pPr>
            <a:r>
              <a:rPr lang="en-US" dirty="0"/>
              <a:t>The </a:t>
            </a:r>
            <a:r>
              <a:rPr lang="en-US" b="1" dirty="0" err="1">
                <a:solidFill>
                  <a:srgbClr val="FFFF00"/>
                </a:solidFill>
              </a:rPr>
              <a:t>ecumene</a:t>
            </a:r>
            <a:endParaRPr lang="en-US" b="1" dirty="0">
              <a:solidFill>
                <a:srgbClr val="FFFF00"/>
              </a:solidFill>
            </a:endParaRPr>
          </a:p>
          <a:p>
            <a:pPr lvl="1" eaLnBrk="1" hangingPunct="1">
              <a:defRPr/>
            </a:pPr>
            <a:r>
              <a:rPr lang="en-US" dirty="0"/>
              <a:t>permanently settled area of world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6A644B0-2638-48E9-9632-645E41BBF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4343400" cy="1371600"/>
          </a:xfrm>
        </p:spPr>
        <p:txBody>
          <a:bodyPr/>
          <a:lstStyle/>
          <a:p>
            <a:pPr eaLnBrk="1" hangingPunct="1"/>
            <a:r>
              <a:rPr lang="en-US" altLang="en-US"/>
              <a:t>Growth of the ecumene over human history</a:t>
            </a:r>
          </a:p>
        </p:txBody>
      </p:sp>
      <p:sp>
        <p:nvSpPr>
          <p:cNvPr id="24579" name="Content Placeholder 1">
            <a:extLst>
              <a:ext uri="{FF2B5EF4-FFF2-40B4-BE49-F238E27FC236}">
                <a16:creationId xmlns:a16="http://schemas.microsoft.com/office/drawing/2014/main" id="{10D68921-383B-4041-BA98-F7F4223FF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362200"/>
            <a:ext cx="5181600" cy="4114800"/>
          </a:xfrm>
        </p:spPr>
        <p:txBody>
          <a:bodyPr/>
          <a:lstStyle/>
          <a:p>
            <a:r>
              <a:rPr lang="en-US" altLang="en-US"/>
              <a:t>could be viewed as “possibilism” as humans make previously hostile environments productive and attractive for human settlement.</a:t>
            </a:r>
          </a:p>
        </p:txBody>
      </p:sp>
      <p:pic>
        <p:nvPicPr>
          <p:cNvPr id="24580" name="Picture 5" descr="CHG_10e_Figure_02_04–L">
            <a:extLst>
              <a:ext uri="{FF2B5EF4-FFF2-40B4-BE49-F238E27FC236}">
                <a16:creationId xmlns:a16="http://schemas.microsoft.com/office/drawing/2014/main" id="{B7B9B6E1-EB6D-4A22-A5B6-D3678CD4E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6850"/>
            <a:ext cx="2563813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HG_10e_Figure_02_04–L">
            <a:extLst>
              <a:ext uri="{FF2B5EF4-FFF2-40B4-BE49-F238E27FC236}">
                <a16:creationId xmlns:a16="http://schemas.microsoft.com/office/drawing/2014/main" id="{F41DC747-E9B0-423B-8EA0-DA13D2035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3300075"/>
            <a:ext cx="8229600" cy="201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A93354E8-D0EA-4DC2-8D7D-570C3F83AA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200"/>
              <a:t>Where Is the World’s Population Distributed?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FD19E63B-7FBF-443B-A153-7E18B0A21AB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524000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/>
              <a:t>Sparsely populated regions</a:t>
            </a:r>
          </a:p>
          <a:p>
            <a:pPr lvl="1" eaLnBrk="1" hangingPunct="1"/>
            <a:r>
              <a:rPr lang="en-US" altLang="en-US"/>
              <a:t>People generally avoid:</a:t>
            </a:r>
          </a:p>
          <a:p>
            <a:pPr lvl="2" eaLnBrk="1" hangingPunct="1"/>
            <a:r>
              <a:rPr lang="en-US" altLang="en-US"/>
              <a:t>Dry lands (example:  Sahara desert)</a:t>
            </a:r>
          </a:p>
          <a:p>
            <a:pPr lvl="2" eaLnBrk="1" hangingPunct="1"/>
            <a:r>
              <a:rPr lang="en-US" altLang="en-US"/>
              <a:t>Wet lands (Florida everglades, Amazon rainforest)</a:t>
            </a:r>
          </a:p>
          <a:p>
            <a:pPr lvl="2" eaLnBrk="1" hangingPunct="1"/>
            <a:r>
              <a:rPr lang="en-US" altLang="en-US"/>
              <a:t>Cold lands (Antarctica, Greenland, etc.)</a:t>
            </a:r>
          </a:p>
          <a:p>
            <a:pPr lvl="2" eaLnBrk="1" hangingPunct="1"/>
            <a:r>
              <a:rPr lang="en-US" altLang="en-US"/>
              <a:t>High lands (Himalayas)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CHG_10e_Figure_02_04–L">
            <a:extLst>
              <a:ext uri="{FF2B5EF4-FFF2-40B4-BE49-F238E27FC236}">
                <a16:creationId xmlns:a16="http://schemas.microsoft.com/office/drawing/2014/main" id="{B9F2777A-184C-4284-8F86-F585AB2F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3300075"/>
            <a:ext cx="8229600" cy="201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ubenstein_Lecture">
  <a:themeElements>
    <a:clrScheme name="Rubenstein_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benstein_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benstein_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benstein_Lectur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benstein_Lectur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benstein_Lectur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benstein_Lectur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benstein_Lectur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benstein_Lectur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benstein_Lectur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benstein_Lectur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benstein_Lectur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benstein_Lectur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benstein_Lectur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2004:Templates:My Templates:Rubenstein_Lecture.pot</Template>
  <TotalTime>20945</TotalTime>
  <Words>1653</Words>
  <Application>Microsoft Office PowerPoint</Application>
  <PresentationFormat>On-screen Show (4:3)</PresentationFormat>
  <Paragraphs>284</Paragraphs>
  <Slides>49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MS PGothic</vt:lpstr>
      <vt:lpstr>Calibri</vt:lpstr>
      <vt:lpstr>Franklin Gothic Medium</vt:lpstr>
      <vt:lpstr>Bradley Hand ITC</vt:lpstr>
      <vt:lpstr>Wingdings 2</vt:lpstr>
      <vt:lpstr>Times New Roman</vt:lpstr>
      <vt:lpstr>Symbol</vt:lpstr>
      <vt:lpstr>Rubenstein_Lecture</vt:lpstr>
      <vt:lpstr>Unit 2a: Population</vt:lpstr>
      <vt:lpstr>Critical Issues in Population Geography</vt:lpstr>
      <vt:lpstr>World Population Growth</vt:lpstr>
      <vt:lpstr>Where Is the World’s Population Distributed?</vt:lpstr>
      <vt:lpstr>Where Is the World’s Population Distributed?</vt:lpstr>
      <vt:lpstr>Growth of the ecumene over human history</vt:lpstr>
      <vt:lpstr>PowerPoint Presentation</vt:lpstr>
      <vt:lpstr>Where Is the World’s Population Distributed?</vt:lpstr>
      <vt:lpstr>PowerPoint Presentation</vt:lpstr>
      <vt:lpstr>Where Is the World’s Population Distributed?</vt:lpstr>
      <vt:lpstr>PowerPoint Presentation</vt:lpstr>
      <vt:lpstr>Population Distribution (compare to previous list)</vt:lpstr>
      <vt:lpstr>Population Statistics</vt:lpstr>
      <vt:lpstr>Population Statistics</vt:lpstr>
      <vt:lpstr>Demographic Transition</vt:lpstr>
      <vt:lpstr>PowerPoint Presentation</vt:lpstr>
      <vt:lpstr>Why Is Population Increasing at Different Rates? Demographic transition </vt:lpstr>
      <vt:lpstr>Why Is Population Increasing at Different Rates?</vt:lpstr>
      <vt:lpstr>Population Pyramids</vt:lpstr>
      <vt:lpstr>Population Pyramids</vt:lpstr>
      <vt:lpstr>Population Pyramids for Poor Countries</vt:lpstr>
      <vt:lpstr>Population Pyramids for Wealthy Countries</vt:lpstr>
      <vt:lpstr>PowerPoint Presentation</vt:lpstr>
      <vt:lpstr>PowerPoint Presentation</vt:lpstr>
      <vt:lpstr>PowerPoint Presentation</vt:lpstr>
      <vt:lpstr>PowerPoint Presentation</vt:lpstr>
      <vt:lpstr>World health threats </vt:lpstr>
      <vt:lpstr>World health threats </vt:lpstr>
      <vt:lpstr>World health threats </vt:lpstr>
      <vt:lpstr>PowerPoint Presentation</vt:lpstr>
      <vt:lpstr>World health threats </vt:lpstr>
      <vt:lpstr>The Most Lethal Infectious Disease: AIDS</vt:lpstr>
      <vt:lpstr>PowerPoint Presentation</vt:lpstr>
      <vt:lpstr>PowerPoint Presentation</vt:lpstr>
      <vt:lpstr>HIV/AIDS in Africa</vt:lpstr>
      <vt:lpstr>PowerPoint Presentation</vt:lpstr>
      <vt:lpstr>HIV/AIDS prevention</vt:lpstr>
      <vt:lpstr>PowerPoint Presentation</vt:lpstr>
      <vt:lpstr>Dependency Ratios</vt:lpstr>
      <vt:lpstr>Why Might Overpopulation be a Concern?</vt:lpstr>
      <vt:lpstr>PowerPoint Presentation</vt:lpstr>
      <vt:lpstr>Criticism of Malthus</vt:lpstr>
      <vt:lpstr>Neo-Malthusians</vt:lpstr>
      <vt:lpstr>Demographic trap</vt:lpstr>
      <vt:lpstr>Family Planning</vt:lpstr>
      <vt:lpstr>India (example of govt pop. policy) </vt:lpstr>
      <vt:lpstr>“Restrictive” or “anti-natalist” policy</vt:lpstr>
      <vt:lpstr>PowerPoint Presentation</vt:lpstr>
      <vt:lpstr>The End.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Acheson</dc:creator>
  <cp:lastModifiedBy>Paul Stepek</cp:lastModifiedBy>
  <cp:revision>304</cp:revision>
  <dcterms:created xsi:type="dcterms:W3CDTF">2009-11-15T04:29:36Z</dcterms:created>
  <dcterms:modified xsi:type="dcterms:W3CDTF">2020-12-08T14:31:09Z</dcterms:modified>
</cp:coreProperties>
</file>