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34" r:id="rId2"/>
    <p:sldId id="571" r:id="rId3"/>
    <p:sldId id="476" r:id="rId4"/>
    <p:sldId id="515" r:id="rId5"/>
    <p:sldId id="478" r:id="rId6"/>
    <p:sldId id="513" r:id="rId7"/>
    <p:sldId id="585" r:id="rId8"/>
    <p:sldId id="477" r:id="rId9"/>
    <p:sldId id="514" r:id="rId10"/>
    <p:sldId id="508" r:id="rId11"/>
    <p:sldId id="433" r:id="rId12"/>
    <p:sldId id="434" r:id="rId13"/>
    <p:sldId id="43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288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24FA2-6A89-4112-948F-ECB7DEC07FBC}" v="1257" dt="2023-03-01T13:56:19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05" autoAdjust="0"/>
  </p:normalViewPr>
  <p:slideViewPr>
    <p:cSldViewPr>
      <p:cViewPr varScale="1">
        <p:scale>
          <a:sx n="64" d="100"/>
          <a:sy n="64" d="100"/>
        </p:scale>
        <p:origin x="1542" y="96"/>
      </p:cViewPr>
      <p:guideLst>
        <p:guide orient="horz" pos="1248"/>
        <p:guide orient="horz" pos="720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2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C2F24FA2-6A89-4112-948F-ECB7DEC07FBC}"/>
    <pc:docChg chg="delSld modSld">
      <pc:chgData name="Paul Stepek" userId="29cdd14380280b54" providerId="LiveId" clId="{C2F24FA2-6A89-4112-948F-ECB7DEC07FBC}" dt="2023-03-01T13:56:19.573" v="1257" actId="20577"/>
      <pc:docMkLst>
        <pc:docMk/>
      </pc:docMkLst>
      <pc:sldChg chg="modSp modAnim">
        <pc:chgData name="Paul Stepek" userId="29cdd14380280b54" providerId="LiveId" clId="{C2F24FA2-6A89-4112-948F-ECB7DEC07FBC}" dt="2023-02-28T01:48:10.630" v="1162" actId="20577"/>
        <pc:sldMkLst>
          <pc:docMk/>
          <pc:sldMk cId="0" sldId="436"/>
        </pc:sldMkLst>
        <pc:spChg chg="mod">
          <ac:chgData name="Paul Stepek" userId="29cdd14380280b54" providerId="LiveId" clId="{C2F24FA2-6A89-4112-948F-ECB7DEC07FBC}" dt="2023-02-28T01:48:10.630" v="1162" actId="20577"/>
          <ac:spMkLst>
            <pc:docMk/>
            <pc:sldMk cId="0" sldId="436"/>
            <ac:spMk id="62467" creationId="{F84FF4F2-271A-4051-9B09-211800417F1C}"/>
          </ac:spMkLst>
        </pc:spChg>
      </pc:sldChg>
      <pc:sldChg chg="modSp modAnim">
        <pc:chgData name="Paul Stepek" userId="29cdd14380280b54" providerId="LiveId" clId="{C2F24FA2-6A89-4112-948F-ECB7DEC07FBC}" dt="2022-02-11T13:08:54.844" v="534" actId="20577"/>
        <pc:sldMkLst>
          <pc:docMk/>
          <pc:sldMk cId="0" sldId="477"/>
        </pc:sldMkLst>
        <pc:spChg chg="mod">
          <ac:chgData name="Paul Stepek" userId="29cdd14380280b54" providerId="LiveId" clId="{C2F24FA2-6A89-4112-948F-ECB7DEC07FBC}" dt="2022-02-11T13:08:54.844" v="534" actId="20577"/>
          <ac:spMkLst>
            <pc:docMk/>
            <pc:sldMk cId="0" sldId="477"/>
            <ac:spMk id="50179" creationId="{4B179EE9-01C0-4BA2-8C51-85E12EE22259}"/>
          </ac:spMkLst>
        </pc:spChg>
        <pc:picChg chg="mod">
          <ac:chgData name="Paul Stepek" userId="29cdd14380280b54" providerId="LiveId" clId="{C2F24FA2-6A89-4112-948F-ECB7DEC07FBC}" dt="2022-02-11T13:05:23.410" v="438" actId="1076"/>
          <ac:picMkLst>
            <pc:docMk/>
            <pc:sldMk cId="0" sldId="477"/>
            <ac:picMk id="19460" creationId="{C82D39FE-27D2-4969-A975-42931A940A77}"/>
          </ac:picMkLst>
        </pc:picChg>
      </pc:sldChg>
      <pc:sldChg chg="modSp modAnim">
        <pc:chgData name="Paul Stepek" userId="29cdd14380280b54" providerId="LiveId" clId="{C2F24FA2-6A89-4112-948F-ECB7DEC07FBC}" dt="2023-03-01T13:54:31.446" v="1242" actId="114"/>
        <pc:sldMkLst>
          <pc:docMk/>
          <pc:sldMk cId="0" sldId="478"/>
        </pc:sldMkLst>
        <pc:spChg chg="mod">
          <ac:chgData name="Paul Stepek" userId="29cdd14380280b54" providerId="LiveId" clId="{C2F24FA2-6A89-4112-948F-ECB7DEC07FBC}" dt="2023-03-01T13:54:31.446" v="1242" actId="114"/>
          <ac:spMkLst>
            <pc:docMk/>
            <pc:sldMk cId="0" sldId="478"/>
            <ac:spMk id="49155" creationId="{835D0C54-5A3E-447C-ABE8-5BBB2E48B68F}"/>
          </ac:spMkLst>
        </pc:spChg>
      </pc:sldChg>
      <pc:sldChg chg="modSp modAnim">
        <pc:chgData name="Paul Stepek" userId="29cdd14380280b54" providerId="LiveId" clId="{C2F24FA2-6A89-4112-948F-ECB7DEC07FBC}" dt="2022-02-11T13:14:25.280" v="867" actId="6549"/>
        <pc:sldMkLst>
          <pc:docMk/>
          <pc:sldMk cId="0" sldId="508"/>
        </pc:sldMkLst>
        <pc:spChg chg="mod">
          <ac:chgData name="Paul Stepek" userId="29cdd14380280b54" providerId="LiveId" clId="{C2F24FA2-6A89-4112-948F-ECB7DEC07FBC}" dt="2022-02-11T13:11:14.573" v="585" actId="14100"/>
          <ac:spMkLst>
            <pc:docMk/>
            <pc:sldMk cId="0" sldId="508"/>
            <ac:spMk id="23554" creationId="{22534732-D628-4118-9D46-3BB34936BE3F}"/>
          </ac:spMkLst>
        </pc:spChg>
        <pc:spChg chg="mod">
          <ac:chgData name="Paul Stepek" userId="29cdd14380280b54" providerId="LiveId" clId="{C2F24FA2-6A89-4112-948F-ECB7DEC07FBC}" dt="2022-02-11T13:14:25.280" v="867" actId="6549"/>
          <ac:spMkLst>
            <pc:docMk/>
            <pc:sldMk cId="0" sldId="508"/>
            <ac:spMk id="87043" creationId="{6871DEDB-C91D-4CB6-98C5-ECD0C9F33ECA}"/>
          </ac:spMkLst>
        </pc:spChg>
      </pc:sldChg>
      <pc:sldChg chg="modSp">
        <pc:chgData name="Paul Stepek" userId="29cdd14380280b54" providerId="LiveId" clId="{C2F24FA2-6A89-4112-948F-ECB7DEC07FBC}" dt="2022-02-11T13:10:55.417" v="584" actId="20577"/>
        <pc:sldMkLst>
          <pc:docMk/>
          <pc:sldMk cId="0" sldId="514"/>
        </pc:sldMkLst>
        <pc:spChg chg="mod">
          <ac:chgData name="Paul Stepek" userId="29cdd14380280b54" providerId="LiveId" clId="{C2F24FA2-6A89-4112-948F-ECB7DEC07FBC}" dt="2022-02-11T13:10:55.417" v="584" actId="20577"/>
          <ac:spMkLst>
            <pc:docMk/>
            <pc:sldMk cId="0" sldId="514"/>
            <ac:spMk id="4" creationId="{6187E1CB-6177-46F9-9FBD-AF176FE25B33}"/>
          </ac:spMkLst>
        </pc:spChg>
      </pc:sldChg>
      <pc:sldChg chg="modSp">
        <pc:chgData name="Paul Stepek" userId="29cdd14380280b54" providerId="LiveId" clId="{C2F24FA2-6A89-4112-948F-ECB7DEC07FBC}" dt="2023-03-01T13:53:43.783" v="1193" actId="20577"/>
        <pc:sldMkLst>
          <pc:docMk/>
          <pc:sldMk cId="0" sldId="515"/>
        </pc:sldMkLst>
        <pc:spChg chg="mod">
          <ac:chgData name="Paul Stepek" userId="29cdd14380280b54" providerId="LiveId" clId="{C2F24FA2-6A89-4112-948F-ECB7DEC07FBC}" dt="2023-03-01T13:53:43.783" v="1193" actId="20577"/>
          <ac:spMkLst>
            <pc:docMk/>
            <pc:sldMk cId="0" sldId="515"/>
            <ac:spMk id="44035" creationId="{6CAA1E3B-8046-4825-8FC8-B526900B00F0}"/>
          </ac:spMkLst>
        </pc:spChg>
      </pc:sldChg>
      <pc:sldChg chg="delSp del">
        <pc:chgData name="Paul Stepek" userId="29cdd14380280b54" providerId="LiveId" clId="{C2F24FA2-6A89-4112-948F-ECB7DEC07FBC}" dt="2022-02-11T13:20:36.177" v="869" actId="2696"/>
        <pc:sldMkLst>
          <pc:docMk/>
          <pc:sldMk cId="0" sldId="584"/>
        </pc:sldMkLst>
        <pc:picChg chg="del">
          <ac:chgData name="Paul Stepek" userId="29cdd14380280b54" providerId="LiveId" clId="{C2F24FA2-6A89-4112-948F-ECB7DEC07FBC}" dt="2022-02-11T13:20:32.224" v="868" actId="21"/>
          <ac:picMkLst>
            <pc:docMk/>
            <pc:sldMk cId="0" sldId="584"/>
            <ac:picMk id="27650" creationId="{C323FFE9-B986-4FB4-8066-D7DB2F405489}"/>
          </ac:picMkLst>
        </pc:picChg>
      </pc:sldChg>
      <pc:sldChg chg="modSp modAnim">
        <pc:chgData name="Paul Stepek" userId="29cdd14380280b54" providerId="LiveId" clId="{C2F24FA2-6A89-4112-948F-ECB7DEC07FBC}" dt="2023-03-01T13:56:19.573" v="1257" actId="20577"/>
        <pc:sldMkLst>
          <pc:docMk/>
          <pc:sldMk cId="0" sldId="585"/>
        </pc:sldMkLst>
        <pc:spChg chg="mod">
          <ac:chgData name="Paul Stepek" userId="29cdd14380280b54" providerId="LiveId" clId="{C2F24FA2-6A89-4112-948F-ECB7DEC07FBC}" dt="2023-03-01T13:56:19.573" v="1257" actId="20577"/>
          <ac:spMkLst>
            <pc:docMk/>
            <pc:sldMk cId="0" sldId="585"/>
            <ac:spMk id="5" creationId="{5A923F86-EB61-4EE0-96FD-015247C61200}"/>
          </ac:spMkLst>
        </pc:spChg>
        <pc:spChg chg="mod">
          <ac:chgData name="Paul Stepek" userId="29cdd14380280b54" providerId="LiveId" clId="{C2F24FA2-6A89-4112-948F-ECB7DEC07FBC}" dt="2022-02-11T13:01:50.367" v="226" actId="14100"/>
          <ac:spMkLst>
            <pc:docMk/>
            <pc:sldMk cId="0" sldId="585"/>
            <ac:spMk id="21506" creationId="{B21887C9-CEA7-40ED-8FF3-CEC689096B9F}"/>
          </ac:spMkLst>
        </pc:spChg>
        <pc:picChg chg="mod">
          <ac:chgData name="Paul Stepek" userId="29cdd14380280b54" providerId="LiveId" clId="{C2F24FA2-6A89-4112-948F-ECB7DEC07FBC}" dt="2022-02-11T12:58:58.070" v="126" actId="1076"/>
          <ac:picMkLst>
            <pc:docMk/>
            <pc:sldMk cId="0" sldId="585"/>
            <ac:picMk id="21508" creationId="{925C6DC4-5FF0-47F0-9F87-DAA1AD30FE70}"/>
          </ac:picMkLst>
        </pc:picChg>
      </pc:sldChg>
    </pc:docChg>
  </pc:docChgLst>
  <pc:docChgLst>
    <pc:chgData name="Paul Stepek" userId="29cdd14380280b54" providerId="LiveId" clId="{0C099622-D8CA-43EC-A6B5-557797414B84}"/>
    <pc:docChg chg="custSel delSld modSld sldOrd">
      <pc:chgData name="Paul Stepek" userId="29cdd14380280b54" providerId="LiveId" clId="{0C099622-D8CA-43EC-A6B5-557797414B84}" dt="2021-03-01T23:44:17.859" v="712" actId="20577"/>
      <pc:docMkLst>
        <pc:docMk/>
      </pc:docMkLst>
      <pc:sldChg chg="modSp mod">
        <pc:chgData name="Paul Stepek" userId="29cdd14380280b54" providerId="LiveId" clId="{0C099622-D8CA-43EC-A6B5-557797414B84}" dt="2021-03-01T23:44:17.859" v="712" actId="20577"/>
        <pc:sldMkLst>
          <pc:docMk/>
          <pc:sldMk cId="0" sldId="433"/>
        </pc:sldMkLst>
        <pc:spChg chg="mod">
          <ac:chgData name="Paul Stepek" userId="29cdd14380280b54" providerId="LiveId" clId="{0C099622-D8CA-43EC-A6B5-557797414B84}" dt="2021-03-01T23:44:17.859" v="712" actId="20577"/>
          <ac:spMkLst>
            <pc:docMk/>
            <pc:sldMk cId="0" sldId="433"/>
            <ac:spMk id="24578" creationId="{5C4DA491-2A03-4425-8E85-29846E16330E}"/>
          </ac:spMkLst>
        </pc:spChg>
      </pc:sldChg>
      <pc:sldChg chg="modSp modAnim">
        <pc:chgData name="Paul Stepek" userId="29cdd14380280b54" providerId="LiveId" clId="{0C099622-D8CA-43EC-A6B5-557797414B84}" dt="2021-03-01T23:29:54.111" v="555" actId="20577"/>
        <pc:sldMkLst>
          <pc:docMk/>
          <pc:sldMk cId="0" sldId="434"/>
        </pc:sldMkLst>
        <pc:spChg chg="mod">
          <ac:chgData name="Paul Stepek" userId="29cdd14380280b54" providerId="LiveId" clId="{0C099622-D8CA-43EC-A6B5-557797414B84}" dt="2021-03-01T23:29:54.111" v="555" actId="20577"/>
          <ac:spMkLst>
            <pc:docMk/>
            <pc:sldMk cId="0" sldId="434"/>
            <ac:spMk id="60419" creationId="{32F13A8E-39FB-45CA-81F8-CA83A88C6760}"/>
          </ac:spMkLst>
        </pc:spChg>
      </pc:sldChg>
      <pc:sldChg chg="modSp">
        <pc:chgData name="Paul Stepek" userId="29cdd14380280b54" providerId="LiveId" clId="{0C099622-D8CA-43EC-A6B5-557797414B84}" dt="2021-03-01T23:38:16.383" v="569" actId="1076"/>
        <pc:sldMkLst>
          <pc:docMk/>
          <pc:sldMk cId="0" sldId="477"/>
        </pc:sldMkLst>
        <pc:picChg chg="mod">
          <ac:chgData name="Paul Stepek" userId="29cdd14380280b54" providerId="LiveId" clId="{0C099622-D8CA-43EC-A6B5-557797414B84}" dt="2021-03-01T23:38:16.383" v="569" actId="1076"/>
          <ac:picMkLst>
            <pc:docMk/>
            <pc:sldMk cId="0" sldId="477"/>
            <ac:picMk id="19460" creationId="{C82D39FE-27D2-4969-A975-42931A940A77}"/>
          </ac:picMkLst>
        </pc:picChg>
      </pc:sldChg>
      <pc:sldChg chg="modSp">
        <pc:chgData name="Paul Stepek" userId="29cdd14380280b54" providerId="LiveId" clId="{0C099622-D8CA-43EC-A6B5-557797414B84}" dt="2021-03-01T23:33:18.422" v="562" actId="1076"/>
        <pc:sldMkLst>
          <pc:docMk/>
          <pc:sldMk cId="0" sldId="478"/>
        </pc:sldMkLst>
        <pc:spChg chg="mod">
          <ac:chgData name="Paul Stepek" userId="29cdd14380280b54" providerId="LiveId" clId="{0C099622-D8CA-43EC-A6B5-557797414B84}" dt="2021-03-01T23:33:12.751" v="561" actId="1076"/>
          <ac:spMkLst>
            <pc:docMk/>
            <pc:sldMk cId="0" sldId="478"/>
            <ac:spMk id="17410" creationId="{6C461F6F-64F4-4189-BF7A-B99DAD000A5A}"/>
          </ac:spMkLst>
        </pc:spChg>
        <pc:spChg chg="mod">
          <ac:chgData name="Paul Stepek" userId="29cdd14380280b54" providerId="LiveId" clId="{0C099622-D8CA-43EC-A6B5-557797414B84}" dt="2021-03-01T23:33:18.422" v="562" actId="1076"/>
          <ac:spMkLst>
            <pc:docMk/>
            <pc:sldMk cId="0" sldId="478"/>
            <ac:spMk id="49155" creationId="{835D0C54-5A3E-447C-ABE8-5BBB2E48B68F}"/>
          </ac:spMkLst>
        </pc:spChg>
      </pc:sldChg>
      <pc:sldChg chg="modSp modAnim">
        <pc:chgData name="Paul Stepek" userId="29cdd14380280b54" providerId="LiveId" clId="{0C099622-D8CA-43EC-A6B5-557797414B84}" dt="2021-03-01T23:42:29.155" v="681" actId="20577"/>
        <pc:sldMkLst>
          <pc:docMk/>
          <pc:sldMk cId="0" sldId="508"/>
        </pc:sldMkLst>
        <pc:spChg chg="mod">
          <ac:chgData name="Paul Stepek" userId="29cdd14380280b54" providerId="LiveId" clId="{0C099622-D8CA-43EC-A6B5-557797414B84}" dt="2021-03-01T23:42:29.155" v="681" actId="20577"/>
          <ac:spMkLst>
            <pc:docMk/>
            <pc:sldMk cId="0" sldId="508"/>
            <ac:spMk id="87043" creationId="{6871DEDB-C91D-4CB6-98C5-ECD0C9F33ECA}"/>
          </ac:spMkLst>
        </pc:spChg>
      </pc:sldChg>
      <pc:sldChg chg="modSp mod modClrScheme chgLayout">
        <pc:chgData name="Paul Stepek" userId="29cdd14380280b54" providerId="LiveId" clId="{0C099622-D8CA-43EC-A6B5-557797414B84}" dt="2021-03-01T23:37:39.830" v="567" actId="26606"/>
        <pc:sldMkLst>
          <pc:docMk/>
          <pc:sldMk cId="0" sldId="513"/>
        </pc:sldMkLst>
        <pc:picChg chg="mod">
          <ac:chgData name="Paul Stepek" userId="29cdd14380280b54" providerId="LiveId" clId="{0C099622-D8CA-43EC-A6B5-557797414B84}" dt="2021-03-01T23:37:39.830" v="567" actId="26606"/>
          <ac:picMkLst>
            <pc:docMk/>
            <pc:sldMk cId="0" sldId="513"/>
            <ac:picMk id="18434" creationId="{E80F7331-8B2E-4446-BC0A-47891CDE0682}"/>
          </ac:picMkLst>
        </pc:picChg>
      </pc:sldChg>
      <pc:sldChg chg="modSp modAnim">
        <pc:chgData name="Paul Stepek" userId="29cdd14380280b54" providerId="LiveId" clId="{0C099622-D8CA-43EC-A6B5-557797414B84}" dt="2021-03-01T23:15:49.321" v="444" actId="1076"/>
        <pc:sldMkLst>
          <pc:docMk/>
          <pc:sldMk cId="0" sldId="514"/>
        </pc:sldMkLst>
        <pc:spChg chg="mod">
          <ac:chgData name="Paul Stepek" userId="29cdd14380280b54" providerId="LiveId" clId="{0C099622-D8CA-43EC-A6B5-557797414B84}" dt="2021-03-01T23:15:49.321" v="444" actId="1076"/>
          <ac:spMkLst>
            <pc:docMk/>
            <pc:sldMk cId="0" sldId="514"/>
            <ac:spMk id="4" creationId="{6187E1CB-6177-46F9-9FBD-AF176FE25B33}"/>
          </ac:spMkLst>
        </pc:spChg>
      </pc:sldChg>
      <pc:sldChg chg="modSp mod modAnim">
        <pc:chgData name="Paul Stepek" userId="29cdd14380280b54" providerId="LiveId" clId="{0C099622-D8CA-43EC-A6B5-557797414B84}" dt="2021-03-01T22:56:27.918" v="361" actId="6549"/>
        <pc:sldMkLst>
          <pc:docMk/>
          <pc:sldMk cId="0" sldId="515"/>
        </pc:sldMkLst>
        <pc:spChg chg="mod">
          <ac:chgData name="Paul Stepek" userId="29cdd14380280b54" providerId="LiveId" clId="{0C099622-D8CA-43EC-A6B5-557797414B84}" dt="2021-03-01T22:56:27.918" v="361" actId="6549"/>
          <ac:spMkLst>
            <pc:docMk/>
            <pc:sldMk cId="0" sldId="515"/>
            <ac:spMk id="44035" creationId="{6CAA1E3B-8046-4825-8FC8-B526900B00F0}"/>
          </ac:spMkLst>
        </pc:spChg>
      </pc:sldChg>
      <pc:sldChg chg="modSp ord modAnim">
        <pc:chgData name="Paul Stepek" userId="29cdd14380280b54" providerId="LiveId" clId="{0C099622-D8CA-43EC-A6B5-557797414B84}" dt="2021-03-01T22:56:11.079" v="357"/>
        <pc:sldMkLst>
          <pc:docMk/>
          <pc:sldMk cId="0" sldId="585"/>
        </pc:sldMkLst>
        <pc:spChg chg="mod">
          <ac:chgData name="Paul Stepek" userId="29cdd14380280b54" providerId="LiveId" clId="{0C099622-D8CA-43EC-A6B5-557797414B84}" dt="2021-03-01T22:53:53.231" v="323" actId="14100"/>
          <ac:spMkLst>
            <pc:docMk/>
            <pc:sldMk cId="0" sldId="585"/>
            <ac:spMk id="5" creationId="{5A923F86-EB61-4EE0-96FD-015247C61200}"/>
          </ac:spMkLst>
        </pc:spChg>
        <pc:picChg chg="mod">
          <ac:chgData name="Paul Stepek" userId="29cdd14380280b54" providerId="LiveId" clId="{0C099622-D8CA-43EC-A6B5-557797414B84}" dt="2021-03-01T22:51:19.524" v="141" actId="1076"/>
          <ac:picMkLst>
            <pc:docMk/>
            <pc:sldMk cId="0" sldId="585"/>
            <ac:picMk id="21508" creationId="{925C6DC4-5FF0-47F0-9F87-DAA1AD30FE70}"/>
          </ac:picMkLst>
        </pc:picChg>
      </pc:sldChg>
      <pc:sldChg chg="del">
        <pc:chgData name="Paul Stepek" userId="29cdd14380280b54" providerId="LiveId" clId="{0C099622-D8CA-43EC-A6B5-557797414B84}" dt="2021-03-01T23:13:31.724" v="385" actId="2696"/>
        <pc:sldMkLst>
          <pc:docMk/>
          <pc:sldMk cId="0" sldId="5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C551B32F-FD67-4281-A709-4D9290EEF5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02611BF7-481D-48A4-A481-58021B57D7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42C1C85-3E97-4634-8CD8-456B3ABE90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76974EAD-8B8C-4D78-846D-8197A89932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6BBCBDB0-40DC-43E4-A41A-841FB2665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73CD2C14-9003-487E-87C0-11C13C848D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0FCFFADF-620F-438B-A132-76F62BB43F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92F8B7A-6F21-4284-A59E-6671050334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6AB3C55C-BBAD-482D-A562-C6376F3F6A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32D4BC52-40DD-4AA1-9C4F-B2D4227F13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EA5EFAAA-F245-4C7F-AF06-F4F422B6B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7BF88361-5C9D-496C-BB07-237C6C5C08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4B1EE6-E232-41B3-950D-32023B31A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660A5AA-90CB-4BB1-B254-8D6351C15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3CBB7B3-68B7-4B2D-B390-92AAD89F5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14467EC-EF19-4595-B038-8661E517B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7AB6135-DB8E-47ED-BD70-CCCD399E8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12862E6-706F-405A-9C83-649081C8F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661BE1C-364D-48D9-89BB-1756C5BB3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855B812-BEFF-4FD6-9F67-18FE381C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BD69D564-B0FA-444B-BD51-E7C51F3DC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64B2-34E5-4EC9-BAE8-028D1D1C0991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A496C9B-A2DA-4FFB-910D-4713BAB3E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58008E24-A667-44CE-AF25-08CA1BDCF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B8A41-7AB0-4C55-B8DC-203D078E5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41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50CC6B55-08E7-4A97-ACA6-A12A4063C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409B-3B2B-45E7-98FC-29288A7941C3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D1BB6B9-A556-4DDA-ADEB-AE06AC5C5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ADF7B02-BE36-4179-B970-524AFBC20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BF5F-E7B3-430E-8E8A-EBFA417FD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15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B4AADF5F-2D6F-4842-86E3-AC52CD4EC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672C-3166-4A77-A8B3-46911E6F5F82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BBE6E40-2F8A-432A-A631-762C2BAB2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C7BC92B-20DC-4FB9-88A2-81043CB40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B404B-14C9-4F13-B945-72B325641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91AACA0D-4B5F-4F35-8F0F-3EBA3625C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C88E-CC81-443D-9AC6-64328968D4F7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12552BD-F3A8-4FE1-B49C-8A9A39C13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AAD9368-6350-4FD0-88F6-6F183BD07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3A31A-C944-4FEC-BB22-753679ADC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9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2A597B43-529D-412D-A0B5-DD5536BC5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11B6-F6AA-4C2E-9715-7D8683E7A511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222676F-28B1-4718-93CE-ADB0E328F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7ED9419-A9E9-4CD0-A2E0-E56058C91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525C3-DB9D-436A-B73E-EC600D630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4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A98BFF47-22E2-4F62-868C-C5EAB487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B390-2F22-46B8-A960-3F48AB3C6153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A4D22F97-118A-42ED-8842-FA592D265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31E35758-79CE-452C-A25D-818AA7AAF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97B4-FD84-4493-9568-83E063701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9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6954B77A-60DE-41F7-B877-44431F8E9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1A27-2232-47DC-A265-AC4CF49334F3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804CAA5B-0CBD-4683-97DA-5E299097C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1A19DDE0-BFCB-40CF-B928-71FCD7D8E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96D57-0233-4717-AD90-147CA795E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FF864043-EBB5-4A65-A693-DA12B9ADD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E873-88ED-435B-8165-3DBB13348624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7C3C211-9B4F-4E54-8710-8C5F48093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8ED4A59E-7962-47D9-9E0D-38BCB0FEB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C91C6-CCB1-46A8-B027-FAEAE335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3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8BBD8DC1-2ADF-4158-85CB-88C7FA1B6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C3EF-A4A0-4D9D-AF61-63CB15673C31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88E26BE8-8FE5-499D-91DD-9F4F6E590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C089CA74-36A9-4D4F-9BFE-F7DCECC5E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A911F-752C-4BC7-B7F8-A605662CD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55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2D145FC4-ABC4-4484-8AC5-6793789B5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C2E4-B693-4802-A18F-E02C37A6D193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D066DDF1-8979-4669-8F0B-18ACD0605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AF3DB091-3DA8-410C-93EB-755FA730E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E8BF-57B6-4D1C-8F5C-70E90F811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D646F481-6307-432B-A796-4212575C2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3E85-AA6E-4825-8C4D-46B9920683C6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2C886B2A-E341-4378-874B-9C4172CF0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42A60C57-21E4-48C0-AC15-B2DFF732C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02D4-7D2B-45BB-85E1-D9F4ED83E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1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8A076C4B-D392-4479-9CBB-EFC06A16F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F2E35B08-CC69-412C-BCC9-F59DCDCA6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1028">
            <a:extLst>
              <a:ext uri="{FF2B5EF4-FFF2-40B4-BE49-F238E27FC236}">
                <a16:creationId xmlns:a16="http://schemas.microsoft.com/office/drawing/2014/main" id="{A038DCA7-2328-4F30-9BFE-5DD6E80910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E2715A75-BA1B-4B48-BDB6-186163C06B5B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1205" name="Rectangle 1029">
            <a:extLst>
              <a:ext uri="{FF2B5EF4-FFF2-40B4-BE49-F238E27FC236}">
                <a16:creationId xmlns:a16="http://schemas.microsoft.com/office/drawing/2014/main" id="{D707BBAA-ED29-4F0A-BFC8-FBEF3955D9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1030">
            <a:extLst>
              <a:ext uri="{FF2B5EF4-FFF2-40B4-BE49-F238E27FC236}">
                <a16:creationId xmlns:a16="http://schemas.microsoft.com/office/drawing/2014/main" id="{015D4A0B-65C3-4899-94CF-17F215E66B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8E9BCD-6363-4459-BD18-7F943F9DE8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34938750-7BED-46E7-B3B4-95AFAAC2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© 2011 Pearson Education, Inc.</a:t>
            </a:r>
            <a:endParaRPr lang="en-US" sz="180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E46A754-70A2-4C9B-95BB-7CBE1EFE990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/>
              <a:t>Political Geography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2534732-D628-4118-9D46-3BB34936B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err="1"/>
              <a:t>Shatterbelt</a:t>
            </a:r>
            <a:endParaRPr lang="en-US" altLang="en-US" dirty="0"/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6871DEDB-C91D-4CB6-98C5-ECD0C9F33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a REGION of instability due to larger opposing political/cultural values.</a:t>
            </a:r>
          </a:p>
          <a:p>
            <a:pPr lvl="1"/>
            <a:r>
              <a:rPr lang="en-US" altLang="en-US" dirty="0"/>
              <a:t>The Rimland was a </a:t>
            </a:r>
            <a:r>
              <a:rPr lang="en-US" altLang="en-US" dirty="0" err="1"/>
              <a:t>shatterbelt</a:t>
            </a:r>
            <a:r>
              <a:rPr lang="en-US" altLang="en-US" dirty="0"/>
              <a:t> during Cold War</a:t>
            </a:r>
          </a:p>
          <a:p>
            <a:pPr lvl="2"/>
            <a:r>
              <a:rPr lang="en-US" altLang="en-US" dirty="0"/>
              <a:t>communism vs. capitalism (ideological struggle that spanned state borders), created multiple areas of conflict</a:t>
            </a:r>
          </a:p>
          <a:p>
            <a:pPr lvl="3"/>
            <a:r>
              <a:rPr lang="en-US" altLang="en-US" dirty="0"/>
              <a:t>Eastern Europe (Berlin, Iron Curtain)</a:t>
            </a:r>
          </a:p>
          <a:p>
            <a:pPr lvl="3"/>
            <a:r>
              <a:rPr lang="en-US" altLang="en-US" dirty="0"/>
              <a:t>Greece and Turkey (Truman Doctrine)</a:t>
            </a:r>
          </a:p>
          <a:p>
            <a:pPr lvl="3"/>
            <a:r>
              <a:rPr lang="en-US" altLang="en-US" dirty="0"/>
              <a:t>Chinese Civil War (China/Taiwan)</a:t>
            </a:r>
          </a:p>
          <a:p>
            <a:pPr lvl="3"/>
            <a:r>
              <a:rPr lang="en-US" altLang="en-US" dirty="0"/>
              <a:t>Korean War</a:t>
            </a:r>
          </a:p>
          <a:p>
            <a:pPr lvl="3"/>
            <a:r>
              <a:rPr lang="en-US" altLang="en-US" dirty="0"/>
              <a:t>Vietnam War</a:t>
            </a:r>
          </a:p>
          <a:p>
            <a:pPr lvl="3"/>
            <a:r>
              <a:rPr lang="en-US" altLang="en-US" dirty="0"/>
              <a:t>the Middle East (US-backed Israel vs. Soviet-backed Arabs)</a:t>
            </a:r>
          </a:p>
          <a:p>
            <a:pPr lvl="1"/>
            <a:r>
              <a:rPr lang="en-US" altLang="en-US" dirty="0"/>
              <a:t>Where are there </a:t>
            </a:r>
            <a:r>
              <a:rPr lang="en-US" altLang="en-US" dirty="0" err="1"/>
              <a:t>shatterbelts</a:t>
            </a:r>
            <a:r>
              <a:rPr lang="en-US" altLang="en-US" dirty="0"/>
              <a:t> today?</a:t>
            </a:r>
          </a:p>
          <a:p>
            <a:pPr lvl="2"/>
            <a:r>
              <a:rPr lang="en-US" altLang="en-US" dirty="0"/>
              <a:t>West Africa/Sahel (Islam vs. Christian/Animist)</a:t>
            </a:r>
          </a:p>
          <a:p>
            <a:pPr lvl="2"/>
            <a:r>
              <a:rPr lang="en-US" altLang="en-US" dirty="0"/>
              <a:t>The Middle East (Sunni vs. Shiite)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C4DA491-2A03-4425-8E85-29846E1633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Non-state Geopolitics 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4AFBC7CC-9006-495A-8A00-1D5E4722D5F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7620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/>
              <a:t>Terrorism</a:t>
            </a:r>
          </a:p>
          <a:p>
            <a:pPr lvl="1" eaLnBrk="1" hangingPunct="1"/>
            <a:r>
              <a:rPr lang="en-US" altLang="en-US"/>
              <a:t>Systematic use of violence to intimidate a population or to coerce a government</a:t>
            </a:r>
          </a:p>
          <a:p>
            <a:pPr lvl="2" eaLnBrk="1" hangingPunct="1"/>
            <a:r>
              <a:rPr lang="en-US" altLang="en-US"/>
              <a:t>Use of bombing, kidnapping, hijacking, and murder to instill fear and anxiety in a population</a:t>
            </a:r>
          </a:p>
          <a:p>
            <a:pPr lvl="2" eaLnBrk="1" hangingPunct="1"/>
            <a:r>
              <a:rPr lang="en-US" altLang="en-US"/>
              <a:t>better fits definition when civilians are the targets.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34F64D0-919D-4298-A8FF-C6CFDDE22F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/>
              <a:t>Terrorism</a:t>
            </a:r>
            <a:endParaRPr lang="en-US" altLang="en-US" sz="320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32F13A8E-39FB-45CA-81F8-CA83A88C67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" y="514662"/>
            <a:ext cx="87630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Arab-Israeli conflict (many terrorist events groups are connected to this conflict)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/>
              <a:t>PLO (Palestinian Liberation Organization) disavows terrorism in early 1990s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American (domestic) terrorists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/>
              <a:t>Timothy McVeigh (April 19, 1995 in Oklahoma City)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dirty="0"/>
              <a:t>“federal government is tyrannical”</a:t>
            </a:r>
          </a:p>
          <a:p>
            <a:pPr lvl="4" eaLnBrk="1" hangingPunct="1">
              <a:spcBef>
                <a:spcPts val="0"/>
              </a:spcBef>
              <a:defRPr/>
            </a:pPr>
            <a:r>
              <a:rPr lang="en-US" dirty="0"/>
              <a:t>FBI attacks at Ruby Ridge, Waco Branch Dravidian cult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September 11, 2001, attacks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/>
              <a:t>Al-Qaeda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dirty="0"/>
              <a:t>Osama bin Laden (Saudi harbored in Afghanistan)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dirty="0"/>
              <a:t>Anti-Westernization, influence in Islamic world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dirty="0"/>
              <a:t>fundamentalist and extremist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dirty="0"/>
              <a:t>believed they are engaged in jihad = holy war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8FD8B9D-75BE-4C4A-9869-7D82440850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State support for terrorism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F84FF4F2-271A-4051-9B09-211800417F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57200"/>
            <a:ext cx="91440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2800" dirty="0"/>
              <a:t>Three increasing levels of involvement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Providing sanctuary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Afghanistan (under Taliban) gave home base for Osama bin Laden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failed states can’t police activity within their borders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Pakistan</a:t>
            </a:r>
          </a:p>
          <a:p>
            <a:pPr lvl="4" eaLnBrk="1" hangingPunct="1">
              <a:spcBef>
                <a:spcPts val="0"/>
              </a:spcBef>
              <a:defRPr/>
            </a:pPr>
            <a:r>
              <a:rPr lang="en-US" altLang="en-US" dirty="0"/>
              <a:t>anti-India terrorists</a:t>
            </a:r>
          </a:p>
          <a:p>
            <a:pPr lvl="4" eaLnBrk="1" hangingPunct="1">
              <a:spcBef>
                <a:spcPts val="0"/>
              </a:spcBef>
              <a:defRPr/>
            </a:pPr>
            <a:r>
              <a:rPr lang="en-US" altLang="en-US" dirty="0"/>
              <a:t>harboring Osama bin Laden, Taliban insurgents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Supplying weapons, $, and intelligence to terrorists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/>
              <a:t>Iran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Hezbollah (Lebanon), Hamas (Gaza) = anti-Israel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/>
              <a:t>North Korea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Could supply nuclear know-how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/>
              <a:t>Others listed (Syria, Cuba)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/>
              <a:t>But wait……what about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Saudi Arabia = huge source of funding for Sunni groups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Use terrorists as proxies to </a:t>
            </a:r>
            <a:r>
              <a:rPr lang="en-US" altLang="en-US" sz="2400">
                <a:solidFill>
                  <a:srgbClr val="FFFF00"/>
                </a:solidFill>
              </a:rPr>
              <a:t>carry out attacks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avoids retribution/revenge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sz="2000" dirty="0"/>
              <a:t>terrorists have no geography or “state” to take revenge on, plausible deniability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BB06E1D-802B-4D9B-861A-8EA27BF79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/>
              <a:t>Geopolitical Theory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1994615-5FBC-4468-BE59-43EDAE78F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/>
              <a:t>Do Geopolitics Help Us Understand the World?</a:t>
            </a:r>
          </a:p>
        </p:txBody>
      </p:sp>
      <p:sp>
        <p:nvSpPr>
          <p:cNvPr id="44035" name="Content Placeholder 3">
            <a:extLst>
              <a:ext uri="{FF2B5EF4-FFF2-40B4-BE49-F238E27FC236}">
                <a16:creationId xmlns:a16="http://schemas.microsoft.com/office/drawing/2014/main" id="{8B7BDE6C-F892-4409-9173-2AB055704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15400" cy="5440363"/>
          </a:xfrm>
        </p:spPr>
        <p:txBody>
          <a:bodyPr/>
          <a:lstStyle/>
          <a:p>
            <a:r>
              <a:rPr lang="en-US" altLang="en-US" sz="2800" b="1"/>
              <a:t>Geopolitics</a:t>
            </a:r>
            <a:r>
              <a:rPr lang="en-US" altLang="en-US" sz="2800"/>
              <a:t>: The interplay among geography, power, politics, and international relations</a:t>
            </a:r>
          </a:p>
          <a:p>
            <a:r>
              <a:rPr lang="en-US" altLang="en-US" sz="2800" b="1">
                <a:solidFill>
                  <a:srgbClr val="FFFF00"/>
                </a:solidFill>
              </a:rPr>
              <a:t>Economic focus</a:t>
            </a:r>
          </a:p>
          <a:p>
            <a:pPr lvl="1"/>
            <a:r>
              <a:rPr lang="en-US" altLang="en-US" b="1"/>
              <a:t>Immanuel Wallerstein’s World-Systems Theory</a:t>
            </a:r>
          </a:p>
          <a:p>
            <a:pPr lvl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9D2191-A421-4922-AF55-2663F86A0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How does Geopolitics Help Us Understand the World?</a:t>
            </a:r>
          </a:p>
        </p:txBody>
      </p:sp>
      <p:sp>
        <p:nvSpPr>
          <p:cNvPr id="44035" name="Content Placeholder 3">
            <a:extLst>
              <a:ext uri="{FF2B5EF4-FFF2-40B4-BE49-F238E27FC236}">
                <a16:creationId xmlns:a16="http://schemas.microsoft.com/office/drawing/2014/main" id="{6CAA1E3B-8046-4825-8FC8-B526900B0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15400" cy="5668963"/>
          </a:xfrm>
        </p:spPr>
        <p:txBody>
          <a:bodyPr/>
          <a:lstStyle/>
          <a:p>
            <a:r>
              <a:rPr lang="en-US" altLang="en-US" sz="2800" b="1" dirty="0"/>
              <a:t>Geopolitics</a:t>
            </a:r>
            <a:r>
              <a:rPr lang="en-US" altLang="en-US" sz="2800" dirty="0"/>
              <a:t>: The interplay among geography, power, politics, and international relations</a:t>
            </a:r>
          </a:p>
          <a:p>
            <a:r>
              <a:rPr lang="en-US" altLang="en-US" sz="2800" b="1" dirty="0">
                <a:solidFill>
                  <a:srgbClr val="FFFF00"/>
                </a:solidFill>
              </a:rPr>
              <a:t>Economic focus</a:t>
            </a:r>
          </a:p>
          <a:p>
            <a:pPr lvl="1"/>
            <a:r>
              <a:rPr lang="en-US" altLang="en-US" b="1" dirty="0"/>
              <a:t>Immanuel Wallerstein’s World-Systems Theory</a:t>
            </a:r>
          </a:p>
          <a:p>
            <a:r>
              <a:rPr lang="en-US" altLang="en-US" sz="2800" b="1" dirty="0">
                <a:solidFill>
                  <a:srgbClr val="FFFF00"/>
                </a:solidFill>
              </a:rPr>
              <a:t>Classical geopolitics</a:t>
            </a:r>
          </a:p>
          <a:p>
            <a:pPr lvl="1" eaLnBrk="1" hangingPunct="1"/>
            <a:r>
              <a:rPr lang="en-US" altLang="en-US" b="1" dirty="0"/>
              <a:t>German School</a:t>
            </a:r>
            <a:r>
              <a:rPr lang="en-US" altLang="en-US" dirty="0"/>
              <a:t>  </a:t>
            </a:r>
          </a:p>
          <a:p>
            <a:pPr lvl="2" eaLnBrk="1" hangingPunct="1"/>
            <a:r>
              <a:rPr lang="en-US" altLang="en-US" dirty="0" err="1"/>
              <a:t>Ratzel’s</a:t>
            </a:r>
            <a:r>
              <a:rPr lang="en-US" altLang="en-US" dirty="0"/>
              <a:t> organic state theory</a:t>
            </a:r>
          </a:p>
          <a:p>
            <a:pPr lvl="1" eaLnBrk="1" hangingPunct="1"/>
            <a:r>
              <a:rPr lang="en-US" altLang="en-US" b="1" dirty="0"/>
              <a:t>British /American School </a:t>
            </a:r>
          </a:p>
          <a:p>
            <a:pPr lvl="2" eaLnBrk="1" hangingPunct="1"/>
            <a:r>
              <a:rPr lang="en-US" altLang="en-US" dirty="0"/>
              <a:t>Mahan’s Sea Power theory </a:t>
            </a:r>
          </a:p>
          <a:p>
            <a:pPr lvl="2" eaLnBrk="1" hangingPunct="1"/>
            <a:r>
              <a:rPr lang="en-US" altLang="en-US" dirty="0"/>
              <a:t>Mackinder’s heartland theory</a:t>
            </a:r>
          </a:p>
          <a:p>
            <a:pPr lvl="2" eaLnBrk="1" hangingPunct="1"/>
            <a:r>
              <a:rPr lang="en-US" altLang="en-US" dirty="0" err="1"/>
              <a:t>Spykman’s</a:t>
            </a:r>
            <a:r>
              <a:rPr lang="en-US" altLang="en-US" dirty="0"/>
              <a:t> Rimland Theory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C461F6F-64F4-4189-BF7A-B99DAD000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en-US" sz="3600" dirty="0" err="1"/>
              <a:t>Ratzel’s</a:t>
            </a:r>
            <a:r>
              <a:rPr lang="en-US" altLang="en-US" sz="3600" dirty="0"/>
              <a:t> Organic State Theory (1897)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835D0C54-5A3E-447C-ABE8-5BBB2E48B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763000" cy="472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Based on Darwin’s theory of evolution 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state as a “living organism”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engaged in a “survival of the fittest”</a:t>
            </a:r>
          </a:p>
          <a:p>
            <a:pPr lvl="1">
              <a:spcBef>
                <a:spcPts val="0"/>
              </a:spcBef>
            </a:pPr>
            <a:r>
              <a:rPr lang="en-US" altLang="en-US" i="1" dirty="0"/>
              <a:t>What does this organism need to survive?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state must control </a:t>
            </a:r>
            <a:r>
              <a:rPr lang="en-US" altLang="en-US" b="1" dirty="0">
                <a:solidFill>
                  <a:srgbClr val="FFFF00"/>
                </a:solidFill>
              </a:rPr>
              <a:t>territory</a:t>
            </a:r>
            <a:r>
              <a:rPr lang="en-US" altLang="en-US" dirty="0"/>
              <a:t> to survive!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Described expansion of </a:t>
            </a:r>
            <a:r>
              <a:rPr lang="en-US" altLang="en-US" dirty="0">
                <a:solidFill>
                  <a:srgbClr val="FFFF00"/>
                </a:solidFill>
              </a:rPr>
              <a:t>empires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FF00"/>
                </a:solidFill>
              </a:rPr>
              <a:t>large states </a:t>
            </a:r>
            <a:r>
              <a:rPr lang="en-US" altLang="en-US" dirty="0"/>
              <a:t>in the 19</a:t>
            </a:r>
            <a:r>
              <a:rPr lang="en-US" altLang="en-US" baseline="30000" dirty="0"/>
              <a:t>th</a:t>
            </a:r>
            <a:r>
              <a:rPr lang="en-US" altLang="en-US" dirty="0"/>
              <a:t> century </a:t>
            </a:r>
          </a:p>
          <a:p>
            <a:pPr lvl="2">
              <a:spcBef>
                <a:spcPts val="0"/>
              </a:spcBef>
            </a:pPr>
            <a:r>
              <a:rPr lang="en-US" altLang="en-US" dirty="0" err="1"/>
              <a:t>Ratzel</a:t>
            </a:r>
            <a:r>
              <a:rPr lang="en-US" altLang="en-US" dirty="0"/>
              <a:t> was observing the US as a prime example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Territory gives states an advantage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Eventually contributed to Nazi expansionist goals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“</a:t>
            </a:r>
            <a:r>
              <a:rPr lang="en-US" altLang="en-US" dirty="0">
                <a:solidFill>
                  <a:srgbClr val="FFFF00"/>
                </a:solidFill>
              </a:rPr>
              <a:t>Lebensraum</a:t>
            </a:r>
            <a:r>
              <a:rPr lang="en-US" altLang="en-US" dirty="0"/>
              <a:t>” = “living space” for the German people carved from Slavic lands to the East.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E80F7331-8B2E-4446-BC0A-47891CDE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B21887C9-CEA7-40ED-8FF3-CEC689096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r>
              <a:rPr lang="en-US" altLang="en-US" dirty="0"/>
              <a:t>Mahan’s Sea Power Theory (1890)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923F86-EB61-4EE0-96FD-015247C6120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399" y="533400"/>
            <a:ext cx="5335249" cy="556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Mahan was American 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but studied </a:t>
            </a:r>
            <a:r>
              <a:rPr lang="en-US" altLang="en-US" sz="2000" b="1" dirty="0">
                <a:solidFill>
                  <a:srgbClr val="FFFF00"/>
                </a:solidFill>
              </a:rPr>
              <a:t>British dominance </a:t>
            </a:r>
            <a:r>
              <a:rPr lang="en-US" altLang="en-US" sz="2000" dirty="0"/>
              <a:t>during the 17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thru 18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centuries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Conclusion was that </a:t>
            </a:r>
            <a:r>
              <a:rPr lang="en-US" altLang="en-US" sz="2000" b="1" dirty="0">
                <a:solidFill>
                  <a:srgbClr val="FFFF00"/>
                </a:solidFill>
              </a:rPr>
              <a:t>sea power </a:t>
            </a:r>
            <a:r>
              <a:rPr lang="en-US" altLang="en-US" sz="2000" dirty="0"/>
              <a:t>was needed to connect home country to colonies and/or global trade/resources</a:t>
            </a:r>
          </a:p>
          <a:p>
            <a:pPr>
              <a:spcBef>
                <a:spcPts val="0"/>
              </a:spcBef>
            </a:pPr>
            <a:r>
              <a:rPr lang="en-US" altLang="en-US" sz="2400" b="1" dirty="0">
                <a:solidFill>
                  <a:srgbClr val="FFFF00"/>
                </a:solidFill>
              </a:rPr>
              <a:t>Strong navy </a:t>
            </a:r>
            <a:r>
              <a:rPr lang="en-US" altLang="en-US" sz="2400" dirty="0"/>
              <a:t>as </a:t>
            </a:r>
            <a:r>
              <a:rPr lang="en-US" altLang="en-US" sz="2400"/>
              <a:t>important as the </a:t>
            </a:r>
            <a:r>
              <a:rPr lang="en-US" altLang="en-US" sz="2400" dirty="0"/>
              <a:t>control of land for success of state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Therefore, it is important to control </a:t>
            </a:r>
            <a:r>
              <a:rPr lang="en-US" altLang="en-US" b="1" dirty="0">
                <a:solidFill>
                  <a:srgbClr val="FFFF00"/>
                </a:solidFill>
              </a:rPr>
              <a:t>chokepoints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Strategic narrow passages that restrict access OR allow a small force to offset a numerical disadvantage</a:t>
            </a:r>
            <a:endParaRPr lang="en-US" altLang="en-US" dirty="0"/>
          </a:p>
          <a:p>
            <a:pPr lvl="2">
              <a:spcBef>
                <a:spcPts val="0"/>
              </a:spcBef>
            </a:pPr>
            <a:r>
              <a:rPr lang="en-US" altLang="en-US" dirty="0"/>
              <a:t>Canals, straits, valleys, mountain passes, etc.</a:t>
            </a:r>
          </a:p>
          <a:p>
            <a:pPr lvl="3">
              <a:spcBef>
                <a:spcPts val="0"/>
              </a:spcBef>
            </a:pPr>
            <a:r>
              <a:rPr lang="en-US" altLang="en-US" dirty="0"/>
              <a:t>Suez Canal, Gibraltar, Strait of Malacca/Singapore (UK)</a:t>
            </a:r>
          </a:p>
          <a:p>
            <a:pPr lvl="3">
              <a:spcBef>
                <a:spcPts val="0"/>
              </a:spcBef>
            </a:pPr>
            <a:r>
              <a:rPr lang="en-US" altLang="en-US" dirty="0"/>
              <a:t>Panama Canal (US)</a:t>
            </a:r>
          </a:p>
        </p:txBody>
      </p:sp>
      <p:pic>
        <p:nvPicPr>
          <p:cNvPr id="21508" name="Content Placeholder 6">
            <a:extLst>
              <a:ext uri="{FF2B5EF4-FFF2-40B4-BE49-F238E27FC236}">
                <a16:creationId xmlns:a16="http://schemas.microsoft.com/office/drawing/2014/main" id="{925C6DC4-5FF0-47F0-9F87-DAA1AD30FE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49" y="990600"/>
            <a:ext cx="3505200" cy="539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9CF2749-E748-45EB-8A4D-E275EBBF1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Mackinder’s Heartland Theory (1904)</a:t>
            </a:r>
            <a:br>
              <a:rPr lang="en-US" altLang="en-US" sz="3600"/>
            </a:br>
            <a:endParaRPr lang="en-US" altLang="en-US" sz="2400"/>
          </a:p>
        </p:txBody>
      </p:sp>
      <p:sp>
        <p:nvSpPr>
          <p:cNvPr id="50179" name="Content Placeholder 3">
            <a:extLst>
              <a:ext uri="{FF2B5EF4-FFF2-40B4-BE49-F238E27FC236}">
                <a16:creationId xmlns:a16="http://schemas.microsoft.com/office/drawing/2014/main" id="{4B179EE9-01C0-4BA2-8C51-85E12EE222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8915400" cy="220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Who rules East Europe commands the Heartland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Who rules the Heartland commands the World Island 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Who rules the World Island (Eurasia) commands the World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Obsolete? Evidence?</a:t>
            </a:r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r>
              <a:rPr lang="en-US" altLang="en-US" sz="2400" dirty="0"/>
              <a:t>Some would argue the failure of the USSR to achieve global dominance disproves </a:t>
            </a:r>
            <a:r>
              <a:rPr lang="en-US" altLang="en-US" sz="2400" dirty="0" err="1"/>
              <a:t>MacKinder’s</a:t>
            </a:r>
            <a:r>
              <a:rPr lang="en-US" altLang="en-US" sz="2400" dirty="0"/>
              <a:t> theory.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Putin would counter “It </a:t>
            </a:r>
            <a:r>
              <a:rPr lang="en-US" altLang="en-US" sz="2000" dirty="0" err="1"/>
              <a:t>ain’t</a:t>
            </a:r>
            <a:r>
              <a:rPr lang="en-US" altLang="en-US" sz="2000" dirty="0"/>
              <a:t> over until the Ukrainian woman sings”</a:t>
            </a:r>
          </a:p>
        </p:txBody>
      </p:sp>
      <p:pic>
        <p:nvPicPr>
          <p:cNvPr id="19460" name="Picture 6" descr="figure 8">
            <a:extLst>
              <a:ext uri="{FF2B5EF4-FFF2-40B4-BE49-F238E27FC236}">
                <a16:creationId xmlns:a16="http://schemas.microsoft.com/office/drawing/2014/main" id="{C82D39FE-27D2-4969-A975-42931A94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334000" cy="3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>
            <a:extLst>
              <a:ext uri="{FF2B5EF4-FFF2-40B4-BE49-F238E27FC236}">
                <a16:creationId xmlns:a16="http://schemas.microsoft.com/office/drawing/2014/main" id="{369C63B3-ECB8-41BC-B4CC-03A8DB661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685800"/>
            <a:ext cx="6773862" cy="39624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87E1CB-6177-46F9-9FBD-AF176FE25B33}"/>
              </a:ext>
            </a:extLst>
          </p:cNvPr>
          <p:cNvSpPr txBox="1">
            <a:spLocks/>
          </p:cNvSpPr>
          <p:nvPr/>
        </p:nvSpPr>
        <p:spPr bwMode="auto">
          <a:xfrm>
            <a:off x="202407" y="5105400"/>
            <a:ext cx="90154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28700" indent="-5715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84163" indent="-284163">
              <a:spcBef>
                <a:spcPct val="0"/>
              </a:spcBef>
            </a:pPr>
            <a:r>
              <a:rPr lang="en-US" altLang="en-US" sz="2400" dirty="0"/>
              <a:t>derivative of Mahan’s sea power theory</a:t>
            </a:r>
          </a:p>
          <a:p>
            <a:pPr marL="284163" indent="-284163">
              <a:spcBef>
                <a:spcPct val="0"/>
              </a:spcBef>
            </a:pPr>
            <a:r>
              <a:rPr lang="en-US" altLang="en-US" sz="2400" dirty="0"/>
              <a:t>opposes Mackinder to make coastal Eurasia dominant</a:t>
            </a:r>
          </a:p>
          <a:p>
            <a:pPr marL="284163" indent="-284163">
              <a:spcBef>
                <a:spcPct val="0"/>
              </a:spcBef>
            </a:pPr>
            <a:r>
              <a:rPr lang="en-US" altLang="en-US" sz="2400" dirty="0"/>
              <a:t>What global strategy does this theory support</a:t>
            </a:r>
          </a:p>
          <a:p>
            <a:pPr marL="284163" lvl="1" indent="-2841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00"/>
                </a:solidFill>
              </a:rPr>
              <a:t>CONTAINMENT</a:t>
            </a:r>
          </a:p>
          <a:p>
            <a:pPr marL="284163" lvl="1" indent="-2841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00"/>
                </a:solidFill>
              </a:rPr>
              <a:t>Results in a “</a:t>
            </a:r>
            <a:r>
              <a:rPr lang="en-US" altLang="en-US" sz="2400" dirty="0" err="1">
                <a:solidFill>
                  <a:srgbClr val="FFFF00"/>
                </a:solidFill>
              </a:rPr>
              <a:t>shatterbelt</a:t>
            </a:r>
            <a:r>
              <a:rPr lang="en-US" altLang="en-US" sz="2400" dirty="0">
                <a:solidFill>
                  <a:srgbClr val="FFFF00"/>
                </a:solidFill>
              </a:rPr>
              <a:t>” encircling the communist world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9DB94C-064A-4610-BD22-40F740AFF1DA}"/>
              </a:ext>
            </a:extLst>
          </p:cNvPr>
          <p:cNvSpPr txBox="1">
            <a:spLocks/>
          </p:cNvSpPr>
          <p:nvPr/>
        </p:nvSpPr>
        <p:spPr bwMode="auto">
          <a:xfrm>
            <a:off x="-22225" y="-990600"/>
            <a:ext cx="8991600" cy="365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en-US" altLang="en-US" sz="24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4B5DF-352E-4BCD-9806-142BAF07586E}"/>
              </a:ext>
            </a:extLst>
          </p:cNvPr>
          <p:cNvSpPr txBox="1">
            <a:spLocks/>
          </p:cNvSpPr>
          <p:nvPr/>
        </p:nvSpPr>
        <p:spPr bwMode="auto">
          <a:xfrm>
            <a:off x="128588" y="4763"/>
            <a:ext cx="9163050" cy="38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4000" dirty="0" err="1">
                <a:solidFill>
                  <a:srgbClr val="FFFF00"/>
                </a:solidFill>
              </a:rPr>
              <a:t>Spykman’s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Rimland</a:t>
            </a:r>
            <a:r>
              <a:rPr lang="en-US" sz="4000" dirty="0">
                <a:solidFill>
                  <a:srgbClr val="FFFF00"/>
                </a:solidFill>
              </a:rPr>
              <a:t> Theory (1944)</a:t>
            </a:r>
          </a:p>
          <a:p>
            <a:pPr marL="0" indent="0" algn="ctr">
              <a:buFontTx/>
              <a:buNone/>
              <a:defRPr/>
            </a:pPr>
            <a:endParaRPr lang="en-US" altLang="en-US" sz="40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32770</TotalTime>
  <Words>741</Words>
  <Application>Microsoft Office PowerPoint</Application>
  <PresentationFormat>On-screen Show (4:3)</PresentationFormat>
  <Paragraphs>109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Rubenstein_Lecture</vt:lpstr>
      <vt:lpstr>Political Geography</vt:lpstr>
      <vt:lpstr>Geopolitical Theory</vt:lpstr>
      <vt:lpstr>Do Geopolitics Help Us Understand the World?</vt:lpstr>
      <vt:lpstr>How does Geopolitics Help Us Understand the World?</vt:lpstr>
      <vt:lpstr>Ratzel’s Organic State Theory (1897)</vt:lpstr>
      <vt:lpstr>PowerPoint Presentation</vt:lpstr>
      <vt:lpstr>Mahan’s Sea Power Theory (1890)</vt:lpstr>
      <vt:lpstr>Mackinder’s Heartland Theory (1904) </vt:lpstr>
      <vt:lpstr>PowerPoint Presentation</vt:lpstr>
      <vt:lpstr>Shatterbelt</vt:lpstr>
      <vt:lpstr>Non-state Geopolitics </vt:lpstr>
      <vt:lpstr>Terrorism</vt:lpstr>
      <vt:lpstr>State support for terrorism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627</cp:revision>
  <dcterms:created xsi:type="dcterms:W3CDTF">2009-11-25T20:47:35Z</dcterms:created>
  <dcterms:modified xsi:type="dcterms:W3CDTF">2023-03-01T13:56:28Z</dcterms:modified>
</cp:coreProperties>
</file>