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34" r:id="rId2"/>
    <p:sldId id="586" r:id="rId3"/>
    <p:sldId id="430" r:id="rId4"/>
    <p:sldId id="591" r:id="rId5"/>
    <p:sldId id="415" r:id="rId6"/>
    <p:sldId id="592" r:id="rId7"/>
    <p:sldId id="572" r:id="rId8"/>
    <p:sldId id="432" r:id="rId9"/>
    <p:sldId id="593" r:id="rId10"/>
    <p:sldId id="594" r:id="rId11"/>
    <p:sldId id="585" r:id="rId12"/>
    <p:sldId id="473" r:id="rId13"/>
    <p:sldId id="475" r:id="rId14"/>
    <p:sldId id="587" r:id="rId15"/>
    <p:sldId id="588" r:id="rId16"/>
    <p:sldId id="590" r:id="rId17"/>
    <p:sldId id="49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288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BDFE7-A7F9-487E-B8AC-BD0232421E71}" v="422" dt="2023-02-28T15:58:13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05" autoAdjust="0"/>
  </p:normalViewPr>
  <p:slideViewPr>
    <p:cSldViewPr>
      <p:cViewPr varScale="1">
        <p:scale>
          <a:sx n="64" d="100"/>
          <a:sy n="64" d="100"/>
        </p:scale>
        <p:origin x="1404" y="90"/>
      </p:cViewPr>
      <p:guideLst>
        <p:guide orient="horz" pos="1248"/>
        <p:guide orient="horz" pos="72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ADE0BB26-F880-4262-952B-0911EAAB975B}"/>
    <pc:docChg chg="modSld">
      <pc:chgData name="Paul Stepek" userId="29cdd14380280b54" providerId="LiveId" clId="{ADE0BB26-F880-4262-952B-0911EAAB975B}" dt="2022-02-10T00:26:40.429" v="399" actId="20577"/>
      <pc:docMkLst>
        <pc:docMk/>
      </pc:docMkLst>
      <pc:sldChg chg="modSp modAnim">
        <pc:chgData name="Paul Stepek" userId="29cdd14380280b54" providerId="LiveId" clId="{ADE0BB26-F880-4262-952B-0911EAAB975B}" dt="2022-02-10T00:22:53.236" v="329"/>
        <pc:sldMkLst>
          <pc:docMk/>
          <pc:sldMk cId="0" sldId="475"/>
        </pc:sldMkLst>
        <pc:spChg chg="mod">
          <ac:chgData name="Paul Stepek" userId="29cdd14380280b54" providerId="LiveId" clId="{ADE0BB26-F880-4262-952B-0911EAAB975B}" dt="2022-02-10T00:21:49.822" v="325" actId="20577"/>
          <ac:spMkLst>
            <pc:docMk/>
            <pc:sldMk cId="0" sldId="475"/>
            <ac:spMk id="26628" creationId="{7402C961-8BAE-4083-AD50-F224D80A28D6}"/>
          </ac:spMkLst>
        </pc:spChg>
      </pc:sldChg>
      <pc:sldChg chg="modSp modAnim">
        <pc:chgData name="Paul Stepek" userId="29cdd14380280b54" providerId="LiveId" clId="{ADE0BB26-F880-4262-952B-0911EAAB975B}" dt="2022-02-09T21:25:05.637" v="250" actId="20577"/>
        <pc:sldMkLst>
          <pc:docMk/>
          <pc:sldMk cId="0" sldId="585"/>
        </pc:sldMkLst>
        <pc:spChg chg="mod">
          <ac:chgData name="Paul Stepek" userId="29cdd14380280b54" providerId="LiveId" clId="{ADE0BB26-F880-4262-952B-0911EAAB975B}" dt="2022-02-09T21:25:05.637" v="250" actId="20577"/>
          <ac:spMkLst>
            <pc:docMk/>
            <pc:sldMk cId="0" sldId="585"/>
            <ac:spMk id="35843" creationId="{A29E2EEF-CE4E-474C-A147-27717AAEA1D0}"/>
          </ac:spMkLst>
        </pc:spChg>
      </pc:sldChg>
      <pc:sldChg chg="modSp modAnim">
        <pc:chgData name="Paul Stepek" userId="29cdd14380280b54" providerId="LiveId" clId="{ADE0BB26-F880-4262-952B-0911EAAB975B}" dt="2022-02-10T00:26:40.429" v="399" actId="20577"/>
        <pc:sldMkLst>
          <pc:docMk/>
          <pc:sldMk cId="0" sldId="590"/>
        </pc:sldMkLst>
        <pc:spChg chg="mod">
          <ac:chgData name="Paul Stepek" userId="29cdd14380280b54" providerId="LiveId" clId="{ADE0BB26-F880-4262-952B-0911EAAB975B}" dt="2022-02-10T00:13:31.244" v="256" actId="6549"/>
          <ac:spMkLst>
            <pc:docMk/>
            <pc:sldMk cId="0" sldId="590"/>
            <ac:spMk id="4" creationId="{4950A524-C19D-421F-9F06-571C126C6730}"/>
          </ac:spMkLst>
        </pc:spChg>
        <pc:spChg chg="mod">
          <ac:chgData name="Paul Stepek" userId="29cdd14380280b54" providerId="LiveId" clId="{ADE0BB26-F880-4262-952B-0911EAAB975B}" dt="2022-02-10T00:26:40.429" v="399" actId="20577"/>
          <ac:spMkLst>
            <pc:docMk/>
            <pc:sldMk cId="0" sldId="590"/>
            <ac:spMk id="6" creationId="{899296B7-C6B3-42B7-9722-68F50EB9A6C6}"/>
          </ac:spMkLst>
        </pc:spChg>
      </pc:sldChg>
    </pc:docChg>
  </pc:docChgLst>
  <pc:docChgLst>
    <pc:chgData name="Paul Stepek" userId="29cdd14380280b54" providerId="LiveId" clId="{AEDBDFE7-A7F9-487E-B8AC-BD0232421E71}"/>
    <pc:docChg chg="modSld">
      <pc:chgData name="Paul Stepek" userId="29cdd14380280b54" providerId="LiveId" clId="{AEDBDFE7-A7F9-487E-B8AC-BD0232421E71}" dt="2023-02-28T15:58:13.915" v="425" actId="6549"/>
      <pc:docMkLst>
        <pc:docMk/>
      </pc:docMkLst>
      <pc:sldChg chg="modSp mod modAnim">
        <pc:chgData name="Paul Stepek" userId="29cdd14380280b54" providerId="LiveId" clId="{AEDBDFE7-A7F9-487E-B8AC-BD0232421E71}" dt="2023-02-28T15:58:13.915" v="425" actId="6549"/>
        <pc:sldMkLst>
          <pc:docMk/>
          <pc:sldMk cId="0" sldId="475"/>
        </pc:sldMkLst>
        <pc:spChg chg="mod">
          <ac:chgData name="Paul Stepek" userId="29cdd14380280b54" providerId="LiveId" clId="{AEDBDFE7-A7F9-487E-B8AC-BD0232421E71}" dt="2023-02-28T02:08:20.115" v="245" actId="1076"/>
          <ac:spMkLst>
            <pc:docMk/>
            <pc:sldMk cId="0" sldId="475"/>
            <ac:spMk id="23557" creationId="{346F6398-3CAF-48F9-97CD-8000FBA2EE9A}"/>
          </ac:spMkLst>
        </pc:spChg>
        <pc:spChg chg="mod">
          <ac:chgData name="Paul Stepek" userId="29cdd14380280b54" providerId="LiveId" clId="{AEDBDFE7-A7F9-487E-B8AC-BD0232421E71}" dt="2023-02-28T15:58:13.915" v="425" actId="6549"/>
          <ac:spMkLst>
            <pc:docMk/>
            <pc:sldMk cId="0" sldId="475"/>
            <ac:spMk id="26628" creationId="{7402C961-8BAE-4083-AD50-F224D80A28D6}"/>
          </ac:spMkLst>
        </pc:spChg>
      </pc:sldChg>
      <pc:sldChg chg="modSp mod">
        <pc:chgData name="Paul Stepek" userId="29cdd14380280b54" providerId="LiveId" clId="{AEDBDFE7-A7F9-487E-B8AC-BD0232421E71}" dt="2023-02-28T02:17:54.892" v="364" actId="115"/>
        <pc:sldMkLst>
          <pc:docMk/>
          <pc:sldMk cId="0" sldId="590"/>
        </pc:sldMkLst>
        <pc:spChg chg="mod">
          <ac:chgData name="Paul Stepek" userId="29cdd14380280b54" providerId="LiveId" clId="{AEDBDFE7-A7F9-487E-B8AC-BD0232421E71}" dt="2023-02-28T02:17:54.892" v="364" actId="115"/>
          <ac:spMkLst>
            <pc:docMk/>
            <pc:sldMk cId="0" sldId="590"/>
            <ac:spMk id="38914" creationId="{98FF49CD-4674-40A4-A99E-5541168EB1A9}"/>
          </ac:spMkLst>
        </pc:spChg>
      </pc:sldChg>
    </pc:docChg>
  </pc:docChgLst>
  <pc:docChgLst>
    <pc:chgData name="Paul Stepek" userId="29cdd14380280b54" providerId="LiveId" clId="{BC1E2F1C-2A94-4ED3-AAB6-34D2B37D8A86}"/>
    <pc:docChg chg="modSld">
      <pc:chgData name="Paul Stepek" userId="29cdd14380280b54" providerId="LiveId" clId="{BC1E2F1C-2A94-4ED3-AAB6-34D2B37D8A86}" dt="2021-03-02T15:45:37.479" v="622" actId="20577"/>
      <pc:docMkLst>
        <pc:docMk/>
      </pc:docMkLst>
      <pc:sldChg chg="modSp modAnim">
        <pc:chgData name="Paul Stepek" userId="29cdd14380280b54" providerId="LiveId" clId="{BC1E2F1C-2A94-4ED3-AAB6-34D2B37D8A86}" dt="2021-03-02T15:45:37.479" v="622" actId="20577"/>
        <pc:sldMkLst>
          <pc:docMk/>
          <pc:sldMk cId="0" sldId="475"/>
        </pc:sldMkLst>
        <pc:spChg chg="mod">
          <ac:chgData name="Paul Stepek" userId="29cdd14380280b54" providerId="LiveId" clId="{BC1E2F1C-2A94-4ED3-AAB6-34D2B37D8A86}" dt="2021-03-02T15:45:37.479" v="622" actId="20577"/>
          <ac:spMkLst>
            <pc:docMk/>
            <pc:sldMk cId="0" sldId="475"/>
            <ac:spMk id="26628" creationId="{7402C961-8BAE-4083-AD50-F224D80A28D6}"/>
          </ac:spMkLst>
        </pc:spChg>
      </pc:sldChg>
      <pc:sldChg chg="modSp modAnim">
        <pc:chgData name="Paul Stepek" userId="29cdd14380280b54" providerId="LiveId" clId="{BC1E2F1C-2A94-4ED3-AAB6-34D2B37D8A86}" dt="2021-03-01T23:00:31.093" v="524" actId="20577"/>
        <pc:sldMkLst>
          <pc:docMk/>
          <pc:sldMk cId="0" sldId="585"/>
        </pc:sldMkLst>
        <pc:spChg chg="mod">
          <ac:chgData name="Paul Stepek" userId="29cdd14380280b54" providerId="LiveId" clId="{BC1E2F1C-2A94-4ED3-AAB6-34D2B37D8A86}" dt="2021-03-01T23:00:31.093" v="524" actId="20577"/>
          <ac:spMkLst>
            <pc:docMk/>
            <pc:sldMk cId="0" sldId="585"/>
            <ac:spMk id="35843" creationId="{A29E2EEF-CE4E-474C-A147-27717AAEA1D0}"/>
          </ac:spMkLst>
        </pc:spChg>
      </pc:sldChg>
      <pc:sldChg chg="modSp modAnim">
        <pc:chgData name="Paul Stepek" userId="29cdd14380280b54" providerId="LiveId" clId="{BC1E2F1C-2A94-4ED3-AAB6-34D2B37D8A86}" dt="2021-03-01T23:09:30.590" v="615" actId="14100"/>
        <pc:sldMkLst>
          <pc:docMk/>
          <pc:sldMk cId="0" sldId="590"/>
        </pc:sldMkLst>
        <pc:spChg chg="mod">
          <ac:chgData name="Paul Stepek" userId="29cdd14380280b54" providerId="LiveId" clId="{BC1E2F1C-2A94-4ED3-AAB6-34D2B37D8A86}" dt="2021-03-01T23:09:30.590" v="615" actId="14100"/>
          <ac:spMkLst>
            <pc:docMk/>
            <pc:sldMk cId="0" sldId="590"/>
            <ac:spMk id="4" creationId="{4950A524-C19D-421F-9F06-571C126C6730}"/>
          </ac:spMkLst>
        </pc:spChg>
        <pc:spChg chg="mod">
          <ac:chgData name="Paul Stepek" userId="29cdd14380280b54" providerId="LiveId" clId="{BC1E2F1C-2A94-4ED3-AAB6-34D2B37D8A86}" dt="2021-03-01T23:06:33.196" v="533" actId="14100"/>
          <ac:spMkLst>
            <pc:docMk/>
            <pc:sldMk cId="0" sldId="590"/>
            <ac:spMk id="6" creationId="{899296B7-C6B3-42B7-9722-68F50EB9A6C6}"/>
          </ac:spMkLst>
        </pc:spChg>
        <pc:spChg chg="mod">
          <ac:chgData name="Paul Stepek" userId="29cdd14380280b54" providerId="LiveId" clId="{BC1E2F1C-2A94-4ED3-AAB6-34D2B37D8A86}" dt="2021-03-01T23:05:50.033" v="526" actId="1076"/>
          <ac:spMkLst>
            <pc:docMk/>
            <pc:sldMk cId="0" sldId="590"/>
            <ac:spMk id="38914" creationId="{98FF49CD-4674-40A4-A99E-5541168EB1A9}"/>
          </ac:spMkLst>
        </pc:spChg>
        <pc:spChg chg="mod">
          <ac:chgData name="Paul Stepek" userId="29cdd14380280b54" providerId="LiveId" clId="{BC1E2F1C-2A94-4ED3-AAB6-34D2B37D8A86}" dt="2021-03-01T23:06:17.753" v="531" actId="1076"/>
          <ac:spMkLst>
            <pc:docMk/>
            <pc:sldMk cId="0" sldId="590"/>
            <ac:spMk id="38915" creationId="{176B823B-9228-4918-B419-19223D59F5EF}"/>
          </ac:spMkLst>
        </pc:spChg>
        <pc:spChg chg="mod">
          <ac:chgData name="Paul Stepek" userId="29cdd14380280b54" providerId="LiveId" clId="{BC1E2F1C-2A94-4ED3-AAB6-34D2B37D8A86}" dt="2021-03-01T23:05:56.233" v="527" actId="1076"/>
          <ac:spMkLst>
            <pc:docMk/>
            <pc:sldMk cId="0" sldId="590"/>
            <ac:spMk id="38917" creationId="{27E898D0-176D-47E9-A716-1BA945F49F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14EB2483-D26B-4145-842B-358CC215A8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166EA380-4867-4037-B30D-EA873DA390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965B807C-A99B-445D-87C4-8D4EB724C2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01279962-9C74-41FF-B821-3495A6731B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F728229E-B430-43D5-9112-86B9D23D7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DB004A5-6BC6-426E-93B0-2A748A0EEF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F2F8ECE-5408-4E39-B02B-EFEF5A5EB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A7C4D6-B9D5-4FEA-B548-B7D81267B6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16528D84-C987-40B0-9CEF-256FEA6362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69B78FC2-BA39-4583-8F5E-6EA3E691F9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7ED53132-3A70-41BC-8CC3-F5CDAE285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612937A-28DE-4BA7-BC9C-1157854D3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409E08B-CD30-46E2-A5BD-6812BA51D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7FD7424-B15E-4822-8B1D-7691E6061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F819CAB-2C32-4887-8E75-A48821A45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681BE09-C9D3-47D0-8114-FA808CAC1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B90418E-85F0-4109-B615-A85D3886D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5B9060C-B294-46EF-996A-29C17459A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ED7A241-5D37-4517-AE8D-61A536711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8E3E96C-51C2-4A0F-B5D4-A42C7E352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F3D73DA-CA94-4A2F-85B4-1D4F4FFBB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1DA28B2-569D-4E9C-8348-5451A25BE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470CB75-C878-4CFA-AB9D-D366FCE24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3424120-DF25-4F60-BF3B-90FD6C1CA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7C842D0-18A9-426D-AB3F-69EE27B5B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9C1A487-E33A-4FC2-91E9-C6D192660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775CCD1-43AA-422A-8057-185DB0CB9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8BE3C9-C19F-467B-AA9C-E0AB1D6E00C3}" type="slidenum">
              <a:rPr lang="fr-FR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en-US"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33AE653-9D68-4342-BC6B-70E62DC25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0254E9D-E619-41C9-984E-73FEB536B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B2B4EBE-2249-45E9-8B32-F51E490AA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B0D8-70CC-42FB-A6A6-D5D409024C1F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B635F2A-C19C-430B-934F-80612C9E0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553CAD2-37FD-4C2B-BF23-F01619AB0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DA65F-1328-4580-9615-51FDCDDBF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0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368F57F-3304-43E1-9CF9-C29A93896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D97F-D228-47D6-AAD8-EB638494C94B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8B9C7A6-1C0E-4A73-8B75-D5230FA79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CF1CF96-C4BF-4E1A-B466-FC3D32BAC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F381E-85ED-4EBB-88C3-AB74AC5AD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9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6E3BD97-31D0-41FD-A085-1FB2743C0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9554-A4A2-4EC3-A9E9-BFA477C81848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15B87019-155F-4C42-8E29-B815AD917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5A7F107-A84F-4B99-AD99-B5FEC7106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D19E-6244-45DD-8360-906646A18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76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5618599-8261-4ED1-9CC0-CABBEBA23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DA42-3FBC-44C1-83AF-391C47A2159D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05782B8-47BB-4942-A826-BBEB3E1F8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AA91C9A-C1C0-41DE-945B-A9052FAE0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11370-3ACA-4EE6-915B-05B682E09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271B97DC-81DC-4958-BF76-994DF11CD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FBA0-8200-4891-94EE-8C3D14E3A233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06F79A-52A8-4C0B-8B85-96C87B411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550EE830-DFC3-41C0-8CF5-A7E942A50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8B58-8244-42AA-BF28-AB8C1BF7E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2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9F788A1C-4B21-4DE8-B1D9-6EA8FCDA4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3CCC-BD41-45F6-9F33-AB2BF3FFB3AD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6EDEE1C9-93AE-48AC-B963-413FAF6ED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CD9DD324-FB80-46C4-AA10-3EB4C4C41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B5C2-0A03-4850-A32E-5406EFE46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1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AB93E21F-C11C-448B-AB8D-838F7B186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752F-91D1-4131-BF0D-3D3CC13177E8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26545AB6-35F6-4AE0-B319-E7F7D4134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69A78BDA-E448-4785-A203-147E110D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C98F-E79D-4D42-812A-68352B337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14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DD86CCD5-1B2D-4A45-BCE1-E1448EF07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EB3A-31D6-4322-9CA8-F8F5BC46A040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FD69450-7037-4FD9-BA54-0C687BB3F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07BA2EF-766E-4292-AA6F-D79AE97C0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862D-E5A3-43F1-9112-52E20AD7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35EB68AC-B242-4C16-9537-F11B0E37D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22DD-E2E6-4DA3-8291-5F7969868C81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59D6F01F-ACCD-4613-90E8-D6FEAD62A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34F169E-633D-467A-9D8C-5E7C84E04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32706-6CB2-473B-BA6A-832A3AF8D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9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3B98BA70-CF41-4C19-9F28-4454D7EFE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FAF4-ACB4-4BAC-88C3-D038DE3DAC9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C0545F9C-D9EC-45EB-93A3-89BECE054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3D280139-0328-4516-B294-C45F81C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197F-F554-49DD-8306-E70428B3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7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7CDAC-EB2E-451F-857D-2FD7B5570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B506-FC8C-4003-8B37-5C354DB59D94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4315FDF2-79A1-4C6E-8E78-5CB9DA6E1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DE110522-4676-4486-8122-651412FBE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68C3-0CB8-42EA-9FEE-EC722A87D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1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7DC99000-1930-4484-BC9D-64A8E50EE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5CFB97C8-8477-4724-9648-03A81B433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04258451-F2A3-4A42-8584-5A3EEE3FD9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BFBA5976-EF8F-4FDE-BB30-F6F7D4E8AB6B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1205" name="Rectangle 1029">
            <a:extLst>
              <a:ext uri="{FF2B5EF4-FFF2-40B4-BE49-F238E27FC236}">
                <a16:creationId xmlns:a16="http://schemas.microsoft.com/office/drawing/2014/main" id="{36D85969-F121-4544-AF59-4B0967B562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1030">
            <a:extLst>
              <a:ext uri="{FF2B5EF4-FFF2-40B4-BE49-F238E27FC236}">
                <a16:creationId xmlns:a16="http://schemas.microsoft.com/office/drawing/2014/main" id="{D2491121-6D1B-4F57-99D6-164D9994BC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1B06D1-5351-4D4B-A598-9C2FCF7D41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BE581ED-D4A9-4315-8078-32B6604B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00F2690-3061-45D4-9D17-FA7F9DB66F0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Political Geography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A25A12A-FC48-479B-B73F-F6D332FC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0813"/>
            <a:ext cx="87915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2694D8D8-1E26-4137-868A-EA1B20832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1143000"/>
          </a:xfrm>
        </p:spPr>
        <p:txBody>
          <a:bodyPr/>
          <a:lstStyle/>
          <a:p>
            <a:r>
              <a:rPr lang="en-US" altLang="en-US"/>
              <a:t>Other examples of state interaction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5BF34FA-DC42-44A2-85C5-EE182BAD8A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228600"/>
            <a:ext cx="35052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State Interaction</a:t>
            </a:r>
            <a:endParaRPr lang="en-US" altLang="en-US" sz="320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29E2EEF-CE4E-474C-A147-27717AAEA1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"/>
            <a:ext cx="8991600" cy="6477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800" dirty="0"/>
              <a:t>Political, military and econ. cooperation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/>
              <a:t>The United Nations (est. 1945)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Promote int’l cooperation (peacekeeping, humanitarian efforts, economic development, environmental protection and human rights)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/>
              <a:t>Regional military alliances maintain </a:t>
            </a:r>
            <a:r>
              <a:rPr lang="en-US" altLang="en-US" sz="2400" u="sng" dirty="0"/>
              <a:t>balance of power</a:t>
            </a:r>
            <a:endParaRPr lang="en-US" altLang="en-US" sz="2000" u="sng" dirty="0"/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Post–World War II: NATO (US) or the Warsaw Pact (USSR)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Supranational</a:t>
            </a:r>
            <a:r>
              <a:rPr lang="en-US" altLang="en-US" sz="2800" dirty="0"/>
              <a:t> organizations (listed in CED)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A venture involving 3 or more nation-states involving formal political, economic, and/or cultural cooperation to promote shared objectives.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NATO, Warsaw Pact, UN, EU,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African Union (promote African unity),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ASEAN (Assoc. of SE Asian Nations promotes </a:t>
            </a:r>
            <a:r>
              <a:rPr lang="en-US" altLang="en-US" dirty="0" err="1"/>
              <a:t>intergovt</a:t>
            </a:r>
            <a:r>
              <a:rPr lang="en-US" altLang="en-US" dirty="0"/>
              <a:t> cooperation and facilitates econ., political, security, military, educ. and sociocultural integration between its members and other countries in Asia.),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Arctic Council (promoting co-op and coordination among the Arctic states (US, Canada, Russia, Norway, Denmark, Finland, Iceland, Sweden and involvement of indigenous communities)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Strictest definition </a:t>
            </a:r>
            <a:r>
              <a:rPr lang="en-US" altLang="en-US" sz="2000" u="sng" dirty="0"/>
              <a:t>requires the sacrifice of some sovereignty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Who is a better example of a supranational org. the UN or EU?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EU!!!! Because they sacrifice sovereignty.</a:t>
            </a:r>
          </a:p>
          <a:p>
            <a:pPr marL="1371600" lvl="3" indent="0" eaLnBrk="1" hangingPunct="1">
              <a:buFontTx/>
              <a:buNone/>
              <a:defRPr/>
            </a:pP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6392EA-10AD-4CE0-99E0-3FBA06C5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91000"/>
            <a:ext cx="28956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ＭＳ Ｐゴシック" pitchFamily="84" charset="-128"/>
              </a:rPr>
              <a:t> </a:t>
            </a:r>
            <a:endParaRPr lang="en-US" dirty="0">
              <a:latin typeface="Verdana" pitchFamily="34" charset="0"/>
              <a:ea typeface="ＭＳ Ｐゴシック" pitchFamily="84" charset="-128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D1096A63-E796-412D-8470-850A9AE1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30175"/>
            <a:ext cx="673417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7402C961-8BAE-4083-AD50-F224D80A28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88913"/>
            <a:ext cx="9144000" cy="6553200"/>
          </a:xfrm>
        </p:spPr>
        <p:txBody>
          <a:bodyPr/>
          <a:lstStyle/>
          <a:p>
            <a:pPr marL="342900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Single Market</a:t>
            </a:r>
          </a:p>
          <a:p>
            <a:pPr marL="800100" lvl="1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Free trade = no tariffs (open borders)</a:t>
            </a:r>
          </a:p>
          <a:p>
            <a:pPr marL="800100" lvl="1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Common currency (Euro)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84" charset="-128"/>
              </a:rPr>
              <a:t>Pro:  Huge market = 450 mil. people = $15 t (3</a:t>
            </a:r>
            <a:r>
              <a:rPr lang="en-US" sz="2000" baseline="30000" dirty="0">
                <a:ea typeface="ＭＳ Ｐゴシック" pitchFamily="84" charset="-128"/>
              </a:rPr>
              <a:t>rd</a:t>
            </a:r>
            <a:r>
              <a:rPr lang="en-US" sz="2000" dirty="0">
                <a:ea typeface="ＭＳ Ｐゴシック" pitchFamily="84" charset="-128"/>
              </a:rPr>
              <a:t> behind US &amp; China)</a:t>
            </a:r>
          </a:p>
          <a:p>
            <a:pPr marL="1714500" lvl="3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84" charset="-128"/>
              </a:rPr>
              <a:t>Single market/currency </a:t>
            </a:r>
            <a:r>
              <a:rPr lang="en-US" sz="1600">
                <a:ea typeface="ＭＳ Ｐゴシック" pitchFamily="84" charset="-128"/>
              </a:rPr>
              <a:t>leads to greater </a:t>
            </a:r>
            <a:r>
              <a:rPr lang="en-US" sz="1600" dirty="0">
                <a:ea typeface="ＭＳ Ｐゴシック" pitchFamily="84" charset="-128"/>
              </a:rPr>
              <a:t>economic growth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Con:  Interdependence without direct control over country policy</a:t>
            </a:r>
          </a:p>
          <a:p>
            <a:pPr marL="1714500" lvl="3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</a:rPr>
              <a:t>Sovereign debt crisis </a:t>
            </a:r>
            <a:r>
              <a:rPr lang="en-US" dirty="0"/>
              <a:t>= high state debt</a:t>
            </a:r>
          </a:p>
          <a:p>
            <a:pPr marL="2628900" lvl="5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PIIGS (Portugal, Ireland, Italy, Greece, Spain)</a:t>
            </a:r>
          </a:p>
          <a:p>
            <a:pPr marL="2171700" lvl="4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Individual state economic decisions (pensions, etc.) threaten the economic health of all</a:t>
            </a:r>
          </a:p>
          <a:p>
            <a:pPr marL="342900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Freedom of movement (open borders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</a:p>
          <a:p>
            <a:pPr marL="800100" lvl="1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Freedom to live or work anywhere in EU.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migration from poor East/South  </a:t>
            </a:r>
            <a:r>
              <a:rPr lang="en-US" sz="2000" dirty="0">
                <a:latin typeface="Calibri"/>
              </a:rPr>
              <a:t>→ </a:t>
            </a:r>
            <a:r>
              <a:rPr lang="en-US" sz="2000" dirty="0"/>
              <a:t>rich West/North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Non-European migrants have access to entire continent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creates nativism in some host countries</a:t>
            </a:r>
          </a:p>
          <a:p>
            <a:pPr marL="342900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Common agricultural, environmental, humanitarian policies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Often applies new regulations/policies that are resented in individual countries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See as a loss of sovereignty, self-determination, favoritism for other countries</a:t>
            </a:r>
          </a:p>
          <a:p>
            <a:pPr marL="1257300" lvl="2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“Brussels” (capital of EU) becomes the boogeyman</a:t>
            </a:r>
          </a:p>
          <a:p>
            <a:pPr marL="342900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Must meet requirements (stability, democracy, rule of law, etc.)</a:t>
            </a:r>
          </a:p>
          <a:p>
            <a:pPr marL="342900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No unified foreign policy</a:t>
            </a:r>
          </a:p>
          <a:p>
            <a:pPr marL="800100" lvl="1" indent="-3429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no combined military (but most are NATO members)</a:t>
            </a:r>
          </a:p>
          <a:p>
            <a:pPr algn="l" eaLnBrk="1" hangingPunct="1">
              <a:defRPr/>
            </a:pPr>
            <a:endParaRPr lang="en-US" sz="2000" dirty="0"/>
          </a:p>
          <a:p>
            <a:pPr algn="l" eaLnBrk="1" hangingPunct="1">
              <a:defRPr/>
            </a:pPr>
            <a:endParaRPr lang="en-US" sz="2000" dirty="0"/>
          </a:p>
          <a:p>
            <a:pPr algn="l" eaLnBrk="1" hangingPunct="1">
              <a:defRPr/>
            </a:pPr>
            <a:endParaRPr lang="en-US" sz="2000" dirty="0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BAC923BA-DA3D-4E79-9B06-11965F09C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19800"/>
            <a:ext cx="2286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7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4820" name="Text Box 18">
            <a:extLst>
              <a:ext uri="{FF2B5EF4-FFF2-40B4-BE49-F238E27FC236}">
                <a16:creationId xmlns:a16="http://schemas.microsoft.com/office/drawing/2014/main" id="{7BBFFEA8-95EE-4F1E-A5A7-0B3A348047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44776" y="6076950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500">
                <a:solidFill>
                  <a:schemeClr val="accent2"/>
                </a:solidFill>
                <a:cs typeface="Arial" panose="020B0604020202020204" pitchFamily="34" charset="0"/>
              </a:rPr>
              <a:t>© Corbis</a:t>
            </a:r>
          </a:p>
        </p:txBody>
      </p:sp>
      <p:sp>
        <p:nvSpPr>
          <p:cNvPr id="23557" name="Text Box 18">
            <a:extLst>
              <a:ext uri="{FF2B5EF4-FFF2-40B4-BE49-F238E27FC236}">
                <a16:creationId xmlns:a16="http://schemas.microsoft.com/office/drawing/2014/main" id="{346F6398-3CAF-48F9-97CD-8000FBA2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7"/>
            <a:ext cx="52498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EE530"/>
                </a:solidFill>
                <a:latin typeface="+mn-lt"/>
                <a:ea typeface="ＭＳ Ｐゴシック" pitchFamily="34" charset="-128"/>
                <a:cs typeface="Arial" charset="0"/>
              </a:rPr>
              <a:t>Policies &amp;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028BC0E5-6B4C-4E3E-91B8-C2AB18076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715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DB9BE84-2841-4A0B-B183-3FE1D1804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/>
              <a:t>Is the EU a centrifugal or centripetal force for member states?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8FF49CD-4674-40A4-A99E-5541168EB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8229600" cy="457199"/>
          </a:xfrm>
        </p:spPr>
        <p:txBody>
          <a:bodyPr/>
          <a:lstStyle/>
          <a:p>
            <a:r>
              <a:rPr lang="en-US" altLang="en-US" u="sng" dirty="0"/>
              <a:t>EU effect </a:t>
            </a:r>
            <a:r>
              <a:rPr lang="en-US" altLang="en-US" dirty="0"/>
              <a:t>on </a:t>
            </a:r>
            <a:r>
              <a:rPr lang="en-US" altLang="en-US" u="sng" dirty="0"/>
              <a:t>STATE</a:t>
            </a:r>
            <a:r>
              <a:rPr lang="en-US" altLang="en-US" dirty="0"/>
              <a:t> cohesion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176B823B-9228-4918-B419-19223D5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258" y="614239"/>
            <a:ext cx="4038600" cy="4572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FF00"/>
                </a:solidFill>
              </a:rPr>
              <a:t>Centripetal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0A524-C19D-421F-9F06-571C126C673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1106242"/>
            <a:ext cx="4343400" cy="50199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Rise in nationalist sentiment (anti-EU) may strengthen loyalty to individual states</a:t>
            </a:r>
          </a:p>
          <a:p>
            <a:pPr lvl="1">
              <a:defRPr/>
            </a:pPr>
            <a:r>
              <a:rPr lang="en-US" altLang="en-US" dirty="0"/>
              <a:t>Policy disagreements at supranational level leads to calls for return of sovereignty</a:t>
            </a:r>
          </a:p>
          <a:p>
            <a:pPr lvl="2">
              <a:defRPr/>
            </a:pPr>
            <a:r>
              <a:rPr lang="en-US" altLang="en-US" dirty="0"/>
              <a:t>France for the French!</a:t>
            </a:r>
          </a:p>
          <a:p>
            <a:pPr lvl="3">
              <a:defRPr/>
            </a:pPr>
            <a:r>
              <a:rPr lang="en-US" altLang="en-US" dirty="0"/>
              <a:t>Marine Le Pen</a:t>
            </a:r>
          </a:p>
          <a:p>
            <a:pPr lvl="3">
              <a:defRPr/>
            </a:pPr>
            <a:r>
              <a:rPr lang="en-US" altLang="en-US" dirty="0"/>
              <a:t>Nativism</a:t>
            </a:r>
          </a:p>
          <a:p>
            <a:pPr lvl="2">
              <a:defRPr/>
            </a:pPr>
            <a:r>
              <a:rPr lang="en-US" altLang="en-US" dirty="0"/>
              <a:t>Hungary (</a:t>
            </a:r>
            <a:r>
              <a:rPr lang="en-US" altLang="en-US" dirty="0" err="1"/>
              <a:t>Orban</a:t>
            </a:r>
            <a:r>
              <a:rPr lang="en-US" altLang="en-US" dirty="0"/>
              <a:t>/populism)</a:t>
            </a:r>
          </a:p>
          <a:p>
            <a:pPr lvl="2">
              <a:defRPr/>
            </a:pPr>
            <a:r>
              <a:rPr lang="en-US" altLang="en-US" dirty="0"/>
              <a:t>Brexit</a:t>
            </a:r>
          </a:p>
          <a:p>
            <a:pPr marL="914400" lvl="2" indent="0">
              <a:buNone/>
              <a:defRPr/>
            </a:pPr>
            <a:endParaRPr lang="en-US" altLang="en-US" dirty="0"/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38917" name="Text Placeholder 4">
            <a:extLst>
              <a:ext uri="{FF2B5EF4-FFF2-40B4-BE49-F238E27FC236}">
                <a16:creationId xmlns:a16="http://schemas.microsoft.com/office/drawing/2014/main" id="{27E898D0-176D-47E9-A716-1BA945F49F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508916" y="695077"/>
            <a:ext cx="4191000" cy="381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Centrifugal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296B7-C6B3-42B7-9722-68F50EB9A6C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311858" y="1076077"/>
            <a:ext cx="4832142" cy="5050086"/>
          </a:xfrm>
        </p:spPr>
        <p:txBody>
          <a:bodyPr/>
          <a:lstStyle/>
          <a:p>
            <a:r>
              <a:rPr lang="en-US" altLang="en-US" dirty="0"/>
              <a:t>EU umbrella allows for regional autonomy which weakens individual states</a:t>
            </a:r>
          </a:p>
          <a:p>
            <a:pPr lvl="1"/>
            <a:r>
              <a:rPr lang="en-US" altLang="en-US" dirty="0"/>
              <a:t>Wealthy local regions no longer rely on individual state</a:t>
            </a:r>
          </a:p>
          <a:p>
            <a:pPr lvl="2"/>
            <a:r>
              <a:rPr lang="en-US" altLang="en-US" dirty="0"/>
              <a:t>Why are we loyal to this state if we have to pay all these taxes?</a:t>
            </a:r>
          </a:p>
          <a:p>
            <a:pPr lvl="2"/>
            <a:r>
              <a:rPr lang="en-US" altLang="en-US" dirty="0"/>
              <a:t>Catalonia (Spain)</a:t>
            </a:r>
          </a:p>
          <a:p>
            <a:pPr lvl="2"/>
            <a:r>
              <a:rPr lang="en-US" altLang="en-US" dirty="0"/>
              <a:t>Padania (Italy)</a:t>
            </a:r>
          </a:p>
          <a:p>
            <a:pPr lvl="1"/>
            <a:r>
              <a:rPr lang="en-US" altLang="en-US" dirty="0"/>
              <a:t>Multinational states threatened by regional nationalism</a:t>
            </a:r>
          </a:p>
          <a:p>
            <a:pPr lvl="2"/>
            <a:r>
              <a:rPr lang="en-US" altLang="en-US" dirty="0"/>
              <a:t>Attitude is “We can be independent AND still part of EU”</a:t>
            </a:r>
          </a:p>
          <a:p>
            <a:pPr lvl="2"/>
            <a:r>
              <a:rPr lang="en-US" altLang="en-US" dirty="0"/>
              <a:t>UK </a:t>
            </a:r>
          </a:p>
          <a:p>
            <a:pPr lvl="3"/>
            <a:r>
              <a:rPr lang="en-US" altLang="en-US" dirty="0"/>
              <a:t>Scotland threatens to secede in reaction to Brexit</a:t>
            </a:r>
          </a:p>
          <a:p>
            <a:pPr lvl="2"/>
            <a:r>
              <a:rPr lang="en-US" altLang="en-US" dirty="0"/>
              <a:t>Belgium (Flemish/Walloons)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>
            <a:extLst>
              <a:ext uri="{FF2B5EF4-FFF2-40B4-BE49-F238E27FC236}">
                <a16:creationId xmlns:a16="http://schemas.microsoft.com/office/drawing/2014/main" id="{F50C4E9D-DE10-4A6D-888F-6038350D4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Devolution in Europe</a:t>
            </a:r>
          </a:p>
        </p:txBody>
      </p:sp>
      <p:pic>
        <p:nvPicPr>
          <p:cNvPr id="39939" name="Picture 8" descr="figure 8">
            <a:extLst>
              <a:ext uri="{FF2B5EF4-FFF2-40B4-BE49-F238E27FC236}">
                <a16:creationId xmlns:a16="http://schemas.microsoft.com/office/drawing/2014/main" id="{79CD49D8-6382-44DB-B8CD-71797543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256338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3951E3C-2949-4410-957D-D440995D8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/>
              <a:t>State Interaction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01E758-62CA-4664-9DD8-ACDD2C1A3F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228600"/>
            <a:ext cx="35052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State Interaction</a:t>
            </a:r>
            <a:endParaRPr lang="en-US" altLang="en-US" sz="32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9C7E707-2C69-46A0-A125-E6AF6B0EDB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2400"/>
            <a:ext cx="8991600" cy="6400800"/>
          </a:xfrm>
        </p:spPr>
        <p:txBody>
          <a:bodyPr/>
          <a:lstStyle/>
          <a:p>
            <a:pPr eaLnBrk="1" hangingPunct="1"/>
            <a:r>
              <a:rPr lang="en-US" altLang="en-US" sz="2800"/>
              <a:t>Political, military and econ. cooperation</a:t>
            </a:r>
          </a:p>
          <a:p>
            <a:pPr lvl="1" eaLnBrk="1" hangingPunct="1"/>
            <a:r>
              <a:rPr lang="en-US" altLang="en-US" sz="2400"/>
              <a:t>The United Nations (est. 1945)</a:t>
            </a:r>
          </a:p>
          <a:p>
            <a:pPr lvl="2" eaLnBrk="1" hangingPunct="1"/>
            <a:r>
              <a:rPr lang="en-US" altLang="en-US" sz="2000"/>
              <a:t>Promote int’l cooperation (peacekeeping, humanitarian efforts, economic development, environmental protection and human rights) </a:t>
            </a:r>
          </a:p>
          <a:p>
            <a:pPr lvl="2" eaLnBrk="1" hangingPunct="1"/>
            <a:r>
              <a:rPr lang="en-US" altLang="en-US" sz="2000"/>
              <a:t>UNESCO, WHO (World Health Organization), UNCLOS (Law of the Seas)</a:t>
            </a:r>
          </a:p>
          <a:p>
            <a:pPr lvl="2" eaLnBrk="1" hangingPunct="1"/>
            <a:r>
              <a:rPr lang="en-US" altLang="en-US" sz="2000"/>
              <a:t>Security Council members get vetoes (US, UK, Russia, China, France)</a:t>
            </a:r>
          </a:p>
          <a:p>
            <a:pPr marL="1371600" lvl="3" indent="0" eaLnBrk="1" hangingPunct="1"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D4017C54-4323-4F98-A15D-DFF4C3E3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"/>
            <a:ext cx="82200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7A5FCDD-8513-4140-B66F-3123D09BCE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en-US"/>
              <a:t>United Nations Peacekeepers</a:t>
            </a:r>
            <a:endParaRPr lang="en-US" altLang="en-US" sz="2800"/>
          </a:p>
        </p:txBody>
      </p:sp>
      <p:pic>
        <p:nvPicPr>
          <p:cNvPr id="21507" name="Picture 3" descr="TCL_10e_Figure_08_02–L.jpg">
            <a:extLst>
              <a:ext uri="{FF2B5EF4-FFF2-40B4-BE49-F238E27FC236}">
                <a16:creationId xmlns:a16="http://schemas.microsoft.com/office/drawing/2014/main" id="{5A0F3CE7-C3C2-4253-BAA8-2C3F11C42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80238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3FC624B-CA61-4A1B-BCCB-1A368DC57B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228600"/>
            <a:ext cx="35052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State Interaction</a:t>
            </a:r>
            <a:endParaRPr lang="en-US" altLang="en-US" sz="32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37DF93-1814-44B4-AFE2-5F32C7E20B1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2400"/>
            <a:ext cx="8991600" cy="6400800"/>
          </a:xfrm>
        </p:spPr>
        <p:txBody>
          <a:bodyPr/>
          <a:lstStyle/>
          <a:p>
            <a:pPr eaLnBrk="1" hangingPunct="1"/>
            <a:r>
              <a:rPr lang="en-US" altLang="en-US" sz="2800"/>
              <a:t>Political, military and econ. cooperation</a:t>
            </a:r>
          </a:p>
          <a:p>
            <a:pPr lvl="1" eaLnBrk="1" hangingPunct="1"/>
            <a:r>
              <a:rPr lang="en-US" altLang="en-US" sz="2400"/>
              <a:t>The United Nations (est. 1945)</a:t>
            </a:r>
          </a:p>
          <a:p>
            <a:pPr lvl="2" eaLnBrk="1" hangingPunct="1"/>
            <a:r>
              <a:rPr lang="en-US" altLang="en-US" sz="2000"/>
              <a:t>Promote int’l cooperation (peacekeeping, humanitarian efforts, economic development, environmental protection and human rights) </a:t>
            </a:r>
          </a:p>
          <a:p>
            <a:pPr lvl="1" eaLnBrk="1" hangingPunct="1"/>
            <a:r>
              <a:rPr lang="en-US" altLang="en-US" sz="2400"/>
              <a:t>Regional military alliances maintain </a:t>
            </a:r>
            <a:r>
              <a:rPr lang="en-US" altLang="en-US" sz="2400" b="1" u="sng">
                <a:solidFill>
                  <a:srgbClr val="FFFF00"/>
                </a:solidFill>
              </a:rPr>
              <a:t>balance of power</a:t>
            </a:r>
            <a:endParaRPr lang="en-US" altLang="en-US" sz="2000" b="1" u="sng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sz="2000"/>
              <a:t>Post–World War II: NATO (US) or the Warsaw Pact (USSR)</a:t>
            </a:r>
          </a:p>
          <a:p>
            <a:pPr marL="1371600" lvl="3" indent="0" eaLnBrk="1" hangingPunct="1"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76E88BED-D76C-40E8-9892-0DFD3FBB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88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6BBA858-91B9-47A8-A341-B866E16B0B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/>
              <a:t>Expansion of NATO</a:t>
            </a:r>
          </a:p>
        </p:txBody>
      </p:sp>
      <p:pic>
        <p:nvPicPr>
          <p:cNvPr id="26627" name="Picture 4" descr="TCL_10e_Figure_08_21–L">
            <a:extLst>
              <a:ext uri="{FF2B5EF4-FFF2-40B4-BE49-F238E27FC236}">
                <a16:creationId xmlns:a16="http://schemas.microsoft.com/office/drawing/2014/main" id="{847EC466-A55C-4E2C-AE12-B9C081D1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02811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8F051BD-FD98-409C-83D6-317CF9D80F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228600"/>
            <a:ext cx="35052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State Interaction</a:t>
            </a:r>
            <a:endParaRPr lang="en-US" altLang="en-US" sz="320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D6F7ECE-515D-4D0F-B294-0BCE4454AB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2400"/>
            <a:ext cx="8991600" cy="6400800"/>
          </a:xfrm>
        </p:spPr>
        <p:txBody>
          <a:bodyPr/>
          <a:lstStyle/>
          <a:p>
            <a:pPr eaLnBrk="1" hangingPunct="1"/>
            <a:r>
              <a:rPr lang="en-US" altLang="en-US" sz="2800"/>
              <a:t>Political, military and econ. cooperation</a:t>
            </a:r>
          </a:p>
          <a:p>
            <a:pPr lvl="1" eaLnBrk="1" hangingPunct="1"/>
            <a:r>
              <a:rPr lang="en-US" altLang="en-US" sz="2400"/>
              <a:t>The United Nations (est. 1945)</a:t>
            </a:r>
          </a:p>
          <a:p>
            <a:pPr lvl="2" eaLnBrk="1" hangingPunct="1"/>
            <a:r>
              <a:rPr lang="en-US" altLang="en-US" sz="2000"/>
              <a:t>Promote int’l cooperation (peacekeeping, humanitarian efforts, economic development, environmental protection and human rights) </a:t>
            </a:r>
          </a:p>
          <a:p>
            <a:pPr lvl="1" eaLnBrk="1" hangingPunct="1"/>
            <a:r>
              <a:rPr lang="en-US" altLang="en-US" sz="2400"/>
              <a:t>Regional military alliances maintain </a:t>
            </a:r>
            <a:r>
              <a:rPr lang="en-US" altLang="en-US" sz="2400" b="1" u="sng">
                <a:solidFill>
                  <a:srgbClr val="FFFF00"/>
                </a:solidFill>
              </a:rPr>
              <a:t>balance of power</a:t>
            </a:r>
            <a:endParaRPr lang="en-US" altLang="en-US" sz="2000" b="1" u="sng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sz="2000"/>
              <a:t>Post–World War II: NATO (US) or the Warsaw Pact (USSR)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30495</TotalTime>
  <Words>748</Words>
  <Application>Microsoft Office PowerPoint</Application>
  <PresentationFormat>On-screen Show (4:3)</PresentationFormat>
  <Paragraphs>86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Rubenstein_Lecture</vt:lpstr>
      <vt:lpstr>Political Geography</vt:lpstr>
      <vt:lpstr>State Interaction</vt:lpstr>
      <vt:lpstr>State Interaction</vt:lpstr>
      <vt:lpstr>PowerPoint Presentation</vt:lpstr>
      <vt:lpstr>United Nations Peacekeepers</vt:lpstr>
      <vt:lpstr>State Interaction</vt:lpstr>
      <vt:lpstr>PowerPoint Presentation</vt:lpstr>
      <vt:lpstr>Expansion of NATO</vt:lpstr>
      <vt:lpstr>State Interaction</vt:lpstr>
      <vt:lpstr>Other examples of state interaction </vt:lpstr>
      <vt:lpstr>State Interaction</vt:lpstr>
      <vt:lpstr>PowerPoint Presentation</vt:lpstr>
      <vt:lpstr>PowerPoint Presentation</vt:lpstr>
      <vt:lpstr>PowerPoint Presentation</vt:lpstr>
      <vt:lpstr>Is the EU a centrifugal or centripetal force for member states?</vt:lpstr>
      <vt:lpstr>EU effect on STATE cohesion</vt:lpstr>
      <vt:lpstr>Devolution in Europe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637</cp:revision>
  <dcterms:created xsi:type="dcterms:W3CDTF">2009-11-25T20:47:35Z</dcterms:created>
  <dcterms:modified xsi:type="dcterms:W3CDTF">2023-02-28T15:58:15Z</dcterms:modified>
</cp:coreProperties>
</file>