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42"/>
  </p:notesMasterIdLst>
  <p:handoutMasterIdLst>
    <p:handoutMasterId r:id="rId43"/>
  </p:handoutMasterIdLst>
  <p:sldIdLst>
    <p:sldId id="334" r:id="rId2"/>
    <p:sldId id="505" r:id="rId3"/>
    <p:sldId id="416" r:id="rId4"/>
    <p:sldId id="510" r:id="rId5"/>
    <p:sldId id="511" r:id="rId6"/>
    <p:sldId id="512" r:id="rId7"/>
    <p:sldId id="435" r:id="rId8"/>
    <p:sldId id="447" r:id="rId9"/>
    <p:sldId id="514" r:id="rId10"/>
    <p:sldId id="515" r:id="rId11"/>
    <p:sldId id="545" r:id="rId12"/>
    <p:sldId id="522" r:id="rId13"/>
    <p:sldId id="537" r:id="rId14"/>
    <p:sldId id="523" r:id="rId15"/>
    <p:sldId id="538" r:id="rId16"/>
    <p:sldId id="524" r:id="rId17"/>
    <p:sldId id="539" r:id="rId18"/>
    <p:sldId id="525" r:id="rId19"/>
    <p:sldId id="526" r:id="rId20"/>
    <p:sldId id="527" r:id="rId21"/>
    <p:sldId id="528" r:id="rId22"/>
    <p:sldId id="484" r:id="rId23"/>
    <p:sldId id="500" r:id="rId24"/>
    <p:sldId id="529" r:id="rId25"/>
    <p:sldId id="486" r:id="rId26"/>
    <p:sldId id="530" r:id="rId27"/>
    <p:sldId id="485" r:id="rId28"/>
    <p:sldId id="531" r:id="rId29"/>
    <p:sldId id="533" r:id="rId30"/>
    <p:sldId id="532" r:id="rId31"/>
    <p:sldId id="534" r:id="rId32"/>
    <p:sldId id="535" r:id="rId33"/>
    <p:sldId id="536" r:id="rId34"/>
    <p:sldId id="458" r:id="rId35"/>
    <p:sldId id="503" r:id="rId36"/>
    <p:sldId id="546" r:id="rId37"/>
    <p:sldId id="550" r:id="rId38"/>
    <p:sldId id="501" r:id="rId39"/>
    <p:sldId id="502" r:id="rId40"/>
    <p:sldId id="504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>
          <p15:clr>
            <a:srgbClr val="A4A3A4"/>
          </p15:clr>
        </p15:guide>
        <p15:guide id="2" orient="horz" pos="720">
          <p15:clr>
            <a:srgbClr val="A4A3A4"/>
          </p15:clr>
        </p15:guide>
        <p15:guide id="3" pos="48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  <a:srgbClr val="008080"/>
    <a:srgbClr val="339966"/>
    <a:srgbClr val="333399"/>
    <a:srgbClr val="A50021"/>
    <a:srgbClr val="9933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3F81BF-9679-4C90-9B77-C42B40DA2F19}" v="138" dt="2023-03-18T16:40:13.7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0929"/>
  </p:normalViewPr>
  <p:slideViewPr>
    <p:cSldViewPr>
      <p:cViewPr varScale="1">
        <p:scale>
          <a:sx n="68" d="100"/>
          <a:sy n="68" d="100"/>
        </p:scale>
        <p:origin x="1308" y="72"/>
      </p:cViewPr>
      <p:guideLst>
        <p:guide orient="horz" pos="1253"/>
        <p:guide orient="horz" pos="720"/>
        <p:guide pos="4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9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Stepek" userId="29cdd14380280b54" providerId="LiveId" clId="{D23F81BF-9679-4C90-9B77-C42B40DA2F19}"/>
    <pc:docChg chg="custSel delSld modSld sldOrd">
      <pc:chgData name="Paul Stepek" userId="29cdd14380280b54" providerId="LiveId" clId="{D23F81BF-9679-4C90-9B77-C42B40DA2F19}" dt="2023-03-18T16:29:42.961" v="225" actId="20577"/>
      <pc:docMkLst>
        <pc:docMk/>
      </pc:docMkLst>
      <pc:sldChg chg="modSp mod">
        <pc:chgData name="Paul Stepek" userId="29cdd14380280b54" providerId="LiveId" clId="{D23F81BF-9679-4C90-9B77-C42B40DA2F19}" dt="2022-03-11T12:48:49.373" v="0" actId="6549"/>
        <pc:sldMkLst>
          <pc:docMk/>
          <pc:sldMk cId="0" sldId="334"/>
        </pc:sldMkLst>
        <pc:spChg chg="mod">
          <ac:chgData name="Paul Stepek" userId="29cdd14380280b54" providerId="LiveId" clId="{D23F81BF-9679-4C90-9B77-C42B40DA2F19}" dt="2022-03-11T12:48:49.373" v="0" actId="6549"/>
          <ac:spMkLst>
            <pc:docMk/>
            <pc:sldMk cId="0" sldId="334"/>
            <ac:spMk id="15362" creationId="{58C4EE30-5848-45DA-B033-FCE8041DEE0D}"/>
          </ac:spMkLst>
        </pc:spChg>
      </pc:sldChg>
      <pc:sldChg chg="del">
        <pc:chgData name="Paul Stepek" userId="29cdd14380280b54" providerId="LiveId" clId="{D23F81BF-9679-4C90-9B77-C42B40DA2F19}" dt="2022-03-11T12:49:07.848" v="1" actId="2696"/>
        <pc:sldMkLst>
          <pc:docMk/>
          <pc:sldMk cId="0" sldId="431"/>
        </pc:sldMkLst>
      </pc:sldChg>
      <pc:sldChg chg="del">
        <pc:chgData name="Paul Stepek" userId="29cdd14380280b54" providerId="LiveId" clId="{D23F81BF-9679-4C90-9B77-C42B40DA2F19}" dt="2022-03-11T12:49:07.848" v="1" actId="2696"/>
        <pc:sldMkLst>
          <pc:docMk/>
          <pc:sldMk cId="0" sldId="452"/>
        </pc:sldMkLst>
      </pc:sldChg>
      <pc:sldChg chg="del">
        <pc:chgData name="Paul Stepek" userId="29cdd14380280b54" providerId="LiveId" clId="{D23F81BF-9679-4C90-9B77-C42B40DA2F19}" dt="2022-03-11T12:49:07.848" v="1" actId="2696"/>
        <pc:sldMkLst>
          <pc:docMk/>
          <pc:sldMk cId="0" sldId="453"/>
        </pc:sldMkLst>
      </pc:sldChg>
      <pc:sldChg chg="modSp mod modAnim">
        <pc:chgData name="Paul Stepek" userId="29cdd14380280b54" providerId="LiveId" clId="{D23F81BF-9679-4C90-9B77-C42B40DA2F19}" dt="2023-03-18T16:04:30.990" v="38" actId="20577"/>
        <pc:sldMkLst>
          <pc:docMk/>
          <pc:sldMk cId="0" sldId="458"/>
        </pc:sldMkLst>
        <pc:spChg chg="mod">
          <ac:chgData name="Paul Stepek" userId="29cdd14380280b54" providerId="LiveId" clId="{D23F81BF-9679-4C90-9B77-C42B40DA2F19}" dt="2023-03-18T16:04:30.990" v="38" actId="20577"/>
          <ac:spMkLst>
            <pc:docMk/>
            <pc:sldMk cId="0" sldId="458"/>
            <ac:spMk id="48131" creationId="{05200C87-288F-47C7-83B1-1585EE1F0458}"/>
          </ac:spMkLst>
        </pc:spChg>
      </pc:sldChg>
      <pc:sldChg chg="del">
        <pc:chgData name="Paul Stepek" userId="29cdd14380280b54" providerId="LiveId" clId="{D23F81BF-9679-4C90-9B77-C42B40DA2F19}" dt="2022-03-11T12:49:07.848" v="1" actId="2696"/>
        <pc:sldMkLst>
          <pc:docMk/>
          <pc:sldMk cId="0" sldId="478"/>
        </pc:sldMkLst>
      </pc:sldChg>
      <pc:sldChg chg="del">
        <pc:chgData name="Paul Stepek" userId="29cdd14380280b54" providerId="LiveId" clId="{D23F81BF-9679-4C90-9B77-C42B40DA2F19}" dt="2022-03-11T12:49:07.848" v="1" actId="2696"/>
        <pc:sldMkLst>
          <pc:docMk/>
          <pc:sldMk cId="0" sldId="481"/>
        </pc:sldMkLst>
      </pc:sldChg>
      <pc:sldChg chg="del">
        <pc:chgData name="Paul Stepek" userId="29cdd14380280b54" providerId="LiveId" clId="{D23F81BF-9679-4C90-9B77-C42B40DA2F19}" dt="2022-03-11T12:49:07.848" v="1" actId="2696"/>
        <pc:sldMkLst>
          <pc:docMk/>
          <pc:sldMk cId="0" sldId="489"/>
        </pc:sldMkLst>
      </pc:sldChg>
      <pc:sldChg chg="del">
        <pc:chgData name="Paul Stepek" userId="29cdd14380280b54" providerId="LiveId" clId="{D23F81BF-9679-4C90-9B77-C42B40DA2F19}" dt="2022-03-11T12:49:07.848" v="1" actId="2696"/>
        <pc:sldMkLst>
          <pc:docMk/>
          <pc:sldMk cId="0" sldId="490"/>
        </pc:sldMkLst>
      </pc:sldChg>
      <pc:sldChg chg="del">
        <pc:chgData name="Paul Stepek" userId="29cdd14380280b54" providerId="LiveId" clId="{D23F81BF-9679-4C90-9B77-C42B40DA2F19}" dt="2022-03-11T12:49:07.848" v="1" actId="2696"/>
        <pc:sldMkLst>
          <pc:docMk/>
          <pc:sldMk cId="0" sldId="492"/>
        </pc:sldMkLst>
      </pc:sldChg>
      <pc:sldChg chg="del">
        <pc:chgData name="Paul Stepek" userId="29cdd14380280b54" providerId="LiveId" clId="{D23F81BF-9679-4C90-9B77-C42B40DA2F19}" dt="2022-03-11T12:49:07.848" v="1" actId="2696"/>
        <pc:sldMkLst>
          <pc:docMk/>
          <pc:sldMk cId="0" sldId="497"/>
        </pc:sldMkLst>
      </pc:sldChg>
      <pc:sldChg chg="modSp mod ord">
        <pc:chgData name="Paul Stepek" userId="29cdd14380280b54" providerId="LiveId" clId="{D23F81BF-9679-4C90-9B77-C42B40DA2F19}" dt="2023-03-18T16:15:43.938" v="148" actId="115"/>
        <pc:sldMkLst>
          <pc:docMk/>
          <pc:sldMk cId="0" sldId="501"/>
        </pc:sldMkLst>
        <pc:spChg chg="mod">
          <ac:chgData name="Paul Stepek" userId="29cdd14380280b54" providerId="LiveId" clId="{D23F81BF-9679-4C90-9B77-C42B40DA2F19}" dt="2023-03-18T16:15:43.938" v="148" actId="115"/>
          <ac:spMkLst>
            <pc:docMk/>
            <pc:sldMk cId="0" sldId="501"/>
            <ac:spMk id="75778" creationId="{9F5D9896-DC26-48A3-A374-521ED73E4B2B}"/>
          </ac:spMkLst>
        </pc:spChg>
      </pc:sldChg>
      <pc:sldChg chg="modSp mod">
        <pc:chgData name="Paul Stepek" userId="29cdd14380280b54" providerId="LiveId" clId="{D23F81BF-9679-4C90-9B77-C42B40DA2F19}" dt="2023-03-18T16:15:53.194" v="149" actId="115"/>
        <pc:sldMkLst>
          <pc:docMk/>
          <pc:sldMk cId="0" sldId="502"/>
        </pc:sldMkLst>
        <pc:spChg chg="mod">
          <ac:chgData name="Paul Stepek" userId="29cdd14380280b54" providerId="LiveId" clId="{D23F81BF-9679-4C90-9B77-C42B40DA2F19}" dt="2023-03-18T16:05:30.316" v="70" actId="20577"/>
          <ac:spMkLst>
            <pc:docMk/>
            <pc:sldMk cId="0" sldId="502"/>
            <ac:spMk id="48131" creationId="{FA2AAFAA-E239-4F09-8B5F-1CB17CF61ED0}"/>
          </ac:spMkLst>
        </pc:spChg>
        <pc:spChg chg="mod">
          <ac:chgData name="Paul Stepek" userId="29cdd14380280b54" providerId="LiveId" clId="{D23F81BF-9679-4C90-9B77-C42B40DA2F19}" dt="2023-03-18T16:15:53.194" v="149" actId="115"/>
          <ac:spMkLst>
            <pc:docMk/>
            <pc:sldMk cId="0" sldId="502"/>
            <ac:spMk id="77826" creationId="{6C912F3D-A4D6-40B6-8067-0227FAC6D301}"/>
          </ac:spMkLst>
        </pc:spChg>
      </pc:sldChg>
      <pc:sldChg chg="ord">
        <pc:chgData name="Paul Stepek" userId="29cdd14380280b54" providerId="LiveId" clId="{D23F81BF-9679-4C90-9B77-C42B40DA2F19}" dt="2023-03-18T16:04:48.870" v="42"/>
        <pc:sldMkLst>
          <pc:docMk/>
          <pc:sldMk cId="0" sldId="503"/>
        </pc:sldMkLst>
      </pc:sldChg>
      <pc:sldChg chg="modSp mod modAnim">
        <pc:chgData name="Paul Stepek" userId="29cdd14380280b54" providerId="LiveId" clId="{D23F81BF-9679-4C90-9B77-C42B40DA2F19}" dt="2023-03-18T16:15:59.068" v="150" actId="115"/>
        <pc:sldMkLst>
          <pc:docMk/>
          <pc:sldMk cId="0" sldId="504"/>
        </pc:sldMkLst>
        <pc:spChg chg="mod">
          <ac:chgData name="Paul Stepek" userId="29cdd14380280b54" providerId="LiveId" clId="{D23F81BF-9679-4C90-9B77-C42B40DA2F19}" dt="2023-03-18T16:06:17.753" v="125" actId="20577"/>
          <ac:spMkLst>
            <pc:docMk/>
            <pc:sldMk cId="0" sldId="504"/>
            <ac:spMk id="48131" creationId="{BDB664E4-0ED3-4F4A-9511-0064FA7C8843}"/>
          </ac:spMkLst>
        </pc:spChg>
        <pc:spChg chg="mod">
          <ac:chgData name="Paul Stepek" userId="29cdd14380280b54" providerId="LiveId" clId="{D23F81BF-9679-4C90-9B77-C42B40DA2F19}" dt="2023-03-18T16:15:59.068" v="150" actId="115"/>
          <ac:spMkLst>
            <pc:docMk/>
            <pc:sldMk cId="0" sldId="504"/>
            <ac:spMk id="78850" creationId="{5CD7A241-686F-40F5-8C27-04928E94F495}"/>
          </ac:spMkLst>
        </pc:spChg>
        <pc:picChg chg="mod">
          <ac:chgData name="Paul Stepek" userId="29cdd14380280b54" providerId="LiveId" clId="{D23F81BF-9679-4C90-9B77-C42B40DA2F19}" dt="2023-03-18T16:05:52.744" v="72" actId="1076"/>
          <ac:picMkLst>
            <pc:docMk/>
            <pc:sldMk cId="0" sldId="504"/>
            <ac:picMk id="3" creationId="{4966DE42-FA4D-42A1-B41A-37AFC105C7EC}"/>
          </ac:picMkLst>
        </pc:picChg>
        <pc:picChg chg="mod">
          <ac:chgData name="Paul Stepek" userId="29cdd14380280b54" providerId="LiveId" clId="{D23F81BF-9679-4C90-9B77-C42B40DA2F19}" dt="2023-03-18T16:05:50.648" v="71" actId="1076"/>
          <ac:picMkLst>
            <pc:docMk/>
            <pc:sldMk cId="0" sldId="504"/>
            <ac:picMk id="5" creationId="{1BC571EF-B448-44ED-B26B-5D6DDF0A1F72}"/>
          </ac:picMkLst>
        </pc:picChg>
      </pc:sldChg>
      <pc:sldChg chg="del">
        <pc:chgData name="Paul Stepek" userId="29cdd14380280b54" providerId="LiveId" clId="{D23F81BF-9679-4C90-9B77-C42B40DA2F19}" dt="2022-03-11T12:49:07.848" v="1" actId="2696"/>
        <pc:sldMkLst>
          <pc:docMk/>
          <pc:sldMk cId="0" sldId="506"/>
        </pc:sldMkLst>
      </pc:sldChg>
      <pc:sldChg chg="del">
        <pc:chgData name="Paul Stepek" userId="29cdd14380280b54" providerId="LiveId" clId="{D23F81BF-9679-4C90-9B77-C42B40DA2F19}" dt="2022-03-11T12:49:07.848" v="1" actId="2696"/>
        <pc:sldMkLst>
          <pc:docMk/>
          <pc:sldMk cId="0" sldId="507"/>
        </pc:sldMkLst>
      </pc:sldChg>
      <pc:sldChg chg="del">
        <pc:chgData name="Paul Stepek" userId="29cdd14380280b54" providerId="LiveId" clId="{D23F81BF-9679-4C90-9B77-C42B40DA2F19}" dt="2022-03-11T12:49:07.848" v="1" actId="2696"/>
        <pc:sldMkLst>
          <pc:docMk/>
          <pc:sldMk cId="0" sldId="508"/>
        </pc:sldMkLst>
      </pc:sldChg>
      <pc:sldChg chg="modSp mod">
        <pc:chgData name="Paul Stepek" userId="29cdd14380280b54" providerId="LiveId" clId="{D23F81BF-9679-4C90-9B77-C42B40DA2F19}" dt="2023-03-18T16:16:15.750" v="151" actId="115"/>
        <pc:sldMkLst>
          <pc:docMk/>
          <pc:sldMk cId="0" sldId="511"/>
        </pc:sldMkLst>
        <pc:spChg chg="mod">
          <ac:chgData name="Paul Stepek" userId="29cdd14380280b54" providerId="LiveId" clId="{D23F81BF-9679-4C90-9B77-C42B40DA2F19}" dt="2023-03-18T16:16:15.750" v="151" actId="115"/>
          <ac:spMkLst>
            <pc:docMk/>
            <pc:sldMk cId="0" sldId="511"/>
            <ac:spMk id="41986" creationId="{498AD44E-6B8C-4488-9BA6-20D27D9BDFE0}"/>
          </ac:spMkLst>
        </pc:spChg>
      </pc:sldChg>
      <pc:sldChg chg="modSp mod">
        <pc:chgData name="Paul Stepek" userId="29cdd14380280b54" providerId="LiveId" clId="{D23F81BF-9679-4C90-9B77-C42B40DA2F19}" dt="2023-03-18T16:29:42.961" v="225" actId="20577"/>
        <pc:sldMkLst>
          <pc:docMk/>
          <pc:sldMk cId="0" sldId="512"/>
        </pc:sldMkLst>
        <pc:spChg chg="mod">
          <ac:chgData name="Paul Stepek" userId="29cdd14380280b54" providerId="LiveId" clId="{D23F81BF-9679-4C90-9B77-C42B40DA2F19}" dt="2023-03-18T16:29:42.961" v="225" actId="20577"/>
          <ac:spMkLst>
            <pc:docMk/>
            <pc:sldMk cId="0" sldId="512"/>
            <ac:spMk id="44035" creationId="{C693328A-CD66-4B1E-A27F-CB9DB2C90F5B}"/>
          </ac:spMkLst>
        </pc:spChg>
      </pc:sldChg>
      <pc:sldChg chg="modSp">
        <pc:chgData name="Paul Stepek" userId="29cdd14380280b54" providerId="LiveId" clId="{D23F81BF-9679-4C90-9B77-C42B40DA2F19}" dt="2022-03-16T20:38:49.867" v="2" actId="207"/>
        <pc:sldMkLst>
          <pc:docMk/>
          <pc:sldMk cId="0" sldId="514"/>
        </pc:sldMkLst>
        <pc:spChg chg="mod">
          <ac:chgData name="Paul Stepek" userId="29cdd14380280b54" providerId="LiveId" clId="{D23F81BF-9679-4C90-9B77-C42B40DA2F19}" dt="2022-03-16T20:38:49.867" v="2" actId="207"/>
          <ac:spMkLst>
            <pc:docMk/>
            <pc:sldMk cId="0" sldId="514"/>
            <ac:spMk id="3" creationId="{1ED83CB5-CDAF-49B9-A808-185E742A12C5}"/>
          </ac:spMkLst>
        </pc:spChg>
      </pc:sldChg>
      <pc:sldChg chg="modSp">
        <pc:chgData name="Paul Stepek" userId="29cdd14380280b54" providerId="LiveId" clId="{D23F81BF-9679-4C90-9B77-C42B40DA2F19}" dt="2022-03-16T20:39:22.299" v="17" actId="20577"/>
        <pc:sldMkLst>
          <pc:docMk/>
          <pc:sldMk cId="0" sldId="515"/>
        </pc:sldMkLst>
        <pc:spChg chg="mod">
          <ac:chgData name="Paul Stepek" userId="29cdd14380280b54" providerId="LiveId" clId="{D23F81BF-9679-4C90-9B77-C42B40DA2F19}" dt="2022-03-16T20:39:22.299" v="17" actId="20577"/>
          <ac:spMkLst>
            <pc:docMk/>
            <pc:sldMk cId="0" sldId="515"/>
            <ac:spMk id="3" creationId="{6D2E376A-D1F8-4B4C-87BD-51E3C22650C0}"/>
          </ac:spMkLst>
        </pc:spChg>
      </pc:sldChg>
      <pc:sldChg chg="del">
        <pc:chgData name="Paul Stepek" userId="29cdd14380280b54" providerId="LiveId" clId="{D23F81BF-9679-4C90-9B77-C42B40DA2F19}" dt="2022-03-11T12:49:07.848" v="1" actId="2696"/>
        <pc:sldMkLst>
          <pc:docMk/>
          <pc:sldMk cId="0" sldId="517"/>
        </pc:sldMkLst>
      </pc:sldChg>
      <pc:sldChg chg="del">
        <pc:chgData name="Paul Stepek" userId="29cdd14380280b54" providerId="LiveId" clId="{D23F81BF-9679-4C90-9B77-C42B40DA2F19}" dt="2022-03-11T12:49:07.848" v="1" actId="2696"/>
        <pc:sldMkLst>
          <pc:docMk/>
          <pc:sldMk cId="0" sldId="518"/>
        </pc:sldMkLst>
      </pc:sldChg>
      <pc:sldChg chg="del">
        <pc:chgData name="Paul Stepek" userId="29cdd14380280b54" providerId="LiveId" clId="{D23F81BF-9679-4C90-9B77-C42B40DA2F19}" dt="2022-03-11T12:49:07.848" v="1" actId="2696"/>
        <pc:sldMkLst>
          <pc:docMk/>
          <pc:sldMk cId="0" sldId="520"/>
        </pc:sldMkLst>
      </pc:sldChg>
      <pc:sldChg chg="modSp mod modAnim">
        <pc:chgData name="Paul Stepek" userId="29cdd14380280b54" providerId="LiveId" clId="{D23F81BF-9679-4C90-9B77-C42B40DA2F19}" dt="2023-03-18T16:14:18.217" v="147" actId="20577"/>
        <pc:sldMkLst>
          <pc:docMk/>
          <pc:sldMk cId="0" sldId="536"/>
        </pc:sldMkLst>
        <pc:spChg chg="mod">
          <ac:chgData name="Paul Stepek" userId="29cdd14380280b54" providerId="LiveId" clId="{D23F81BF-9679-4C90-9B77-C42B40DA2F19}" dt="2023-03-18T16:13:29.073" v="141" actId="6549"/>
          <ac:spMkLst>
            <pc:docMk/>
            <pc:sldMk cId="0" sldId="536"/>
            <ac:spMk id="4" creationId="{2A54E6B0-9F6C-4E35-9FD2-A92F1CC52AD7}"/>
          </ac:spMkLst>
        </pc:spChg>
        <pc:spChg chg="mod">
          <ac:chgData name="Paul Stepek" userId="29cdd14380280b54" providerId="LiveId" clId="{D23F81BF-9679-4C90-9B77-C42B40DA2F19}" dt="2023-03-18T16:14:18.217" v="147" actId="20577"/>
          <ac:spMkLst>
            <pc:docMk/>
            <pc:sldMk cId="0" sldId="536"/>
            <ac:spMk id="8" creationId="{5B704223-5150-44E6-AB54-01A3005C38A6}"/>
          </ac:spMkLst>
        </pc:spChg>
      </pc:sldChg>
      <pc:sldChg chg="del">
        <pc:chgData name="Paul Stepek" userId="29cdd14380280b54" providerId="LiveId" clId="{D23F81BF-9679-4C90-9B77-C42B40DA2F19}" dt="2022-03-11T12:49:07.848" v="1" actId="2696"/>
        <pc:sldMkLst>
          <pc:docMk/>
          <pc:sldMk cId="0" sldId="540"/>
        </pc:sldMkLst>
      </pc:sldChg>
      <pc:sldChg chg="del">
        <pc:chgData name="Paul Stepek" userId="29cdd14380280b54" providerId="LiveId" clId="{D23F81BF-9679-4C90-9B77-C42B40DA2F19}" dt="2022-03-11T12:49:07.848" v="1" actId="2696"/>
        <pc:sldMkLst>
          <pc:docMk/>
          <pc:sldMk cId="0" sldId="541"/>
        </pc:sldMkLst>
      </pc:sldChg>
      <pc:sldChg chg="del">
        <pc:chgData name="Paul Stepek" userId="29cdd14380280b54" providerId="LiveId" clId="{D23F81BF-9679-4C90-9B77-C42B40DA2F19}" dt="2022-03-11T12:49:07.848" v="1" actId="2696"/>
        <pc:sldMkLst>
          <pc:docMk/>
          <pc:sldMk cId="0" sldId="542"/>
        </pc:sldMkLst>
      </pc:sldChg>
      <pc:sldChg chg="del">
        <pc:chgData name="Paul Stepek" userId="29cdd14380280b54" providerId="LiveId" clId="{D23F81BF-9679-4C90-9B77-C42B40DA2F19}" dt="2022-03-11T12:49:07.848" v="1" actId="2696"/>
        <pc:sldMkLst>
          <pc:docMk/>
          <pc:sldMk cId="0" sldId="543"/>
        </pc:sldMkLst>
      </pc:sldChg>
      <pc:sldChg chg="del">
        <pc:chgData name="Paul Stepek" userId="29cdd14380280b54" providerId="LiveId" clId="{D23F81BF-9679-4C90-9B77-C42B40DA2F19}" dt="2022-03-11T12:49:07.848" v="1" actId="2696"/>
        <pc:sldMkLst>
          <pc:docMk/>
          <pc:sldMk cId="0" sldId="544"/>
        </pc:sldMkLst>
      </pc:sldChg>
      <pc:sldChg chg="ord">
        <pc:chgData name="Paul Stepek" userId="29cdd14380280b54" providerId="LiveId" clId="{D23F81BF-9679-4C90-9B77-C42B40DA2F19}" dt="2023-03-18T16:04:51.095" v="44"/>
        <pc:sldMkLst>
          <pc:docMk/>
          <pc:sldMk cId="0" sldId="546"/>
        </pc:sldMkLst>
      </pc:sldChg>
      <pc:sldChg chg="ord">
        <pc:chgData name="Paul Stepek" userId="29cdd14380280b54" providerId="LiveId" clId="{D23F81BF-9679-4C90-9B77-C42B40DA2F19}" dt="2023-03-18T16:05:01.049" v="46"/>
        <pc:sldMkLst>
          <pc:docMk/>
          <pc:sldMk cId="547233373" sldId="55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extLst>
              <a:ext uri="{FF2B5EF4-FFF2-40B4-BE49-F238E27FC236}">
                <a16:creationId xmlns:a16="http://schemas.microsoft.com/office/drawing/2014/main" id="{33F07797-B1D7-40CB-9394-FE073B69F45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5CCD83C4-89D1-473F-957E-ABA50B66BAF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8" name="Rectangle 4">
            <a:extLst>
              <a:ext uri="{FF2B5EF4-FFF2-40B4-BE49-F238E27FC236}">
                <a16:creationId xmlns:a16="http://schemas.microsoft.com/office/drawing/2014/main" id="{2139F016-C95D-46EC-90BE-D3B8F8C09FC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9" name="Rectangle 5">
            <a:extLst>
              <a:ext uri="{FF2B5EF4-FFF2-40B4-BE49-F238E27FC236}">
                <a16:creationId xmlns:a16="http://schemas.microsoft.com/office/drawing/2014/main" id="{933C5445-F6F6-4F7B-AAF6-AF937D3660E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fld id="{D054F0A4-BA1B-42A4-9576-136C11FF3A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C2230BA5-E453-47ED-BD13-1007DD478F7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FBA1E17F-3081-48C8-B2E1-C83EFF8B5CB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65260A66-AE48-4ED5-8D92-5205D71A558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81" name="Rectangle 5">
            <a:extLst>
              <a:ext uri="{FF2B5EF4-FFF2-40B4-BE49-F238E27FC236}">
                <a16:creationId xmlns:a16="http://schemas.microsoft.com/office/drawing/2014/main" id="{9606EB3F-FC09-4A7C-94C0-C4A667C0116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8182" name="Rectangle 6">
            <a:extLst>
              <a:ext uri="{FF2B5EF4-FFF2-40B4-BE49-F238E27FC236}">
                <a16:creationId xmlns:a16="http://schemas.microsoft.com/office/drawing/2014/main" id="{D78E273C-9FD2-481F-8A82-869592B87E1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3" name="Rectangle 7">
            <a:extLst>
              <a:ext uri="{FF2B5EF4-FFF2-40B4-BE49-F238E27FC236}">
                <a16:creationId xmlns:a16="http://schemas.microsoft.com/office/drawing/2014/main" id="{8239A5E0-BEB8-4208-9B07-B7BFF0A2A2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fld id="{BB0BA4E1-BAE6-449F-9CCA-6892BC9ED1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A123072-C24E-44B2-AE3C-DFD8325822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BD9E407-7FB6-4DC6-AE9E-97B4BBFD41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3BE50E44-8852-42B0-BDA5-84D89F8F10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B86CEF4D-AF64-4DB1-9A52-6B40D69038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6A499ED0-1FC4-4755-B19C-DD52190CC2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C63A467E-80B3-46EC-9724-86ADEEF9CB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ADB866C9-C317-47A1-93D1-FB7A70CC4D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53E7BDD1-EF36-4BCC-9B00-C70AFC3F71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0CD2F718-85D4-4A85-9D3E-3E8582C018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044DB603-54C8-4F90-A6AD-78A8454278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EFE36AC6-F438-4015-A322-04CA65785A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0CF7172-2A0E-4A29-898F-93B9AB1BDAC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6F801157-D100-4EFC-8947-71BAD22CED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E58C250C-4548-43B5-9C6E-B27993793C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D6A3A088-5FED-4103-BD8F-0F261CFF77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115CA417-9E48-4996-928D-22C1DA3746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0156F907-10D3-4BEF-ADF1-AFD0D48B0F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5FC1BD03-4E14-44CD-9536-6C13B28D62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E3AAC666-CB6A-4979-947B-28C31D6F3F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C092A7C-3DCD-40A0-B0F5-0ED3EC6FBE0F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C9B377-DDA9-4448-BE4F-86F1AB2FE6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7066C-7CC8-481D-8608-FDA5F3ADD609}" type="datetime1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487750-CE84-4855-B620-74CD8511F6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74D9E1-EB97-4459-8E45-7EEEA1A466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57AF3-591A-42FC-88FF-2ACFF8B4F5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762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B987FD-A8B1-4B48-B889-0322E68166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E34CC-645F-47E8-A4B2-08E825992286}" type="datetime1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BDDA73-9E46-4F77-9079-F710C75D46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D15916-DC3C-419C-B29D-1F63DA6605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4A3F2-CE80-4D36-B78C-0FAAD7D3FF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71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F7AFC5-640D-406C-99AC-8295592878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18BC9-1DB3-4107-AA8D-B511DAB5700E}" type="datetime1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1ECE4E-FAEA-4E44-9688-8A41E6045F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BFAE5E-9A40-4D01-9ED1-834720F188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A9D1C-E3D7-48D8-B9DA-C04A758151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88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706BB7-CF81-4A89-9A34-57A095422E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E57BA-694A-48D8-9936-7AF0C5B17EC0}" type="datetime1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501572-357A-4D4B-A733-3FB2E6FB2B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E25AB9-AC39-49F5-8DA1-9D7C880EF5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739F8-74EB-44EB-8766-5E9F1C6C27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45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589A4D-107F-4514-8BE1-7463DBC267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707FC-3A4F-46C8-B596-F56FA49545BA}" type="datetime1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849809-8F4D-4C3D-AC46-5EE5A78C8F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131B15-3FF4-45F4-9203-985C1A9430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45AD0-8E6C-4941-A4F9-DA396E1A98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5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EE5C7-E3EE-4930-AB91-5ECCA40FD4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BDCC6-C24A-4E75-8DF6-810251B9C5E2}" type="datetime1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7F5C4-68E2-4319-89EE-B4FCF47CCE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1D9B5C-9ECE-4DFC-9FD3-B66DB7C8DB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5B672-872D-4F00-A829-FC5E040BA9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578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5453A99-F5B0-4EF1-A7FA-6ABCC1E37B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1744-A610-4A20-8766-CD820EAE9FBC}" type="datetime1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DB243B6-16E5-47B8-B656-7709B01CEC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502A4C5-092E-4F9D-B265-2EB91B289A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B319F-2977-4915-9286-E707ACF983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12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EC24181-3005-4006-8AB0-4FC1E10544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06682-9608-4051-8434-8E16B4A93A46}" type="datetime1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09CC70-A1B7-4B96-B96D-9762F34A98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1236003-46CB-4A19-A038-4C94238370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022F6-0B3A-4601-99D4-420DD2CDAB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242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DB7D73A-36FE-43C6-805F-6A2A965029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8D4D2-5DCC-4F96-854C-09396F3523CC}" type="datetime1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F3909BF-A6FC-47CD-9A45-F206B2DFA4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145498-4D22-49E2-96B9-74A68B80C1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D4938-EE48-4215-A411-48C3055B13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109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808B72-77C4-4B89-9567-C3F0EBC5DD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4F9C0-A6E8-46B8-89C7-0FD13927500F}" type="datetime1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1CC3E-1C0B-458C-A315-006042F776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05CCA-1A3A-4248-A65B-1BE4C6B594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37E27-B9C6-4011-93A3-DBEF17610A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404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6AA2F-8153-4FC6-A307-C8E898FDC9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BF3BC-E495-4303-A026-714DA6C26C3A}" type="datetime1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A4F30D-9491-4C24-AD1E-3C92243E01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C3732E-784A-44D4-A11F-17131058BC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59C9E-9678-43B5-8CA0-382D5B5AB4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792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6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6C44DBC-6BFE-4F3D-BCA8-40F82B2E0C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B3CAA4D-25D7-4FEA-BA02-EE5E9A2236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377CF5EB-FD3B-4BAC-8B90-A95669EC2A2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fld id="{5EC63B0E-EC9F-4C32-B594-F834A6691B43}" type="datetime1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2EB08E6E-F7BA-4C1C-8026-6EB3355C9C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6">
            <a:extLst>
              <a:ext uri="{FF2B5EF4-FFF2-40B4-BE49-F238E27FC236}">
                <a16:creationId xmlns:a16="http://schemas.microsoft.com/office/drawing/2014/main" id="{75C14D36-E7D8-4FD3-9E48-B2B7838B62B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0689C38B-6794-4BBE-82FA-2FE894A8F7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850B6451-CAD8-426C-95B7-538F1B8DD6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02013" y="6507163"/>
            <a:ext cx="2338387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defRPr/>
            </a:pPr>
            <a:r>
              <a:rPr lang="en-US">
                <a:solidFill>
                  <a:schemeClr val="bg1"/>
                </a:solidFill>
              </a:rPr>
              <a:t>© 2011 Pearson Education, Inc.</a:t>
            </a:r>
            <a:endParaRPr lang="en-US" sz="18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4" r:id="rId1"/>
    <p:sldLayoutId id="2147484795" r:id="rId2"/>
    <p:sldLayoutId id="2147484796" r:id="rId3"/>
    <p:sldLayoutId id="2147484797" r:id="rId4"/>
    <p:sldLayoutId id="2147484798" r:id="rId5"/>
    <p:sldLayoutId id="2147484799" r:id="rId6"/>
    <p:sldLayoutId id="2147484800" r:id="rId7"/>
    <p:sldLayoutId id="2147484801" r:id="rId8"/>
    <p:sldLayoutId id="2147484802" r:id="rId9"/>
    <p:sldLayoutId id="2147484803" r:id="rId10"/>
    <p:sldLayoutId id="21474848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epekaphumangeography.weebly.com/unit-6---industrialization-and-development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8C4EE30-5848-45DA-B033-FCE8041DEE0D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133600"/>
            <a:ext cx="8077200" cy="1470025"/>
          </a:xfrm>
        </p:spPr>
        <p:txBody>
          <a:bodyPr/>
          <a:lstStyle/>
          <a:p>
            <a:pPr eaLnBrk="1" hangingPunct="1"/>
            <a:r>
              <a:rPr lang="en-US" altLang="en-US" dirty="0"/>
              <a:t>Globalization </a:t>
            </a:r>
            <a:br>
              <a:rPr lang="en-US" altLang="en-US" dirty="0"/>
            </a:br>
            <a:r>
              <a:rPr lang="en-US" altLang="en-US" dirty="0"/>
              <a:t>and the</a:t>
            </a:r>
            <a:br>
              <a:rPr lang="en-US" altLang="en-US" dirty="0"/>
            </a:br>
            <a:r>
              <a:rPr lang="en-US" altLang="en-US" dirty="0"/>
              <a:t>New International Division of Labor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D404A5CB-5EF4-4CE2-8E92-8D727342C0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15400" cy="1600200"/>
          </a:xfrm>
        </p:spPr>
        <p:txBody>
          <a:bodyPr/>
          <a:lstStyle/>
          <a:p>
            <a:r>
              <a:rPr lang="en-US" altLang="en-US"/>
              <a:t>Globalization/Int’l Trade Model/Neo-liberalism/New Int’l Division of Labor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E376A-D1F8-4B4C-87BD-51E3C22650C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76200" y="1828800"/>
            <a:ext cx="3248025" cy="4495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/>
              <a:t>Global economic growth has exploded with globalization</a:t>
            </a:r>
          </a:p>
          <a:p>
            <a:pPr lvl="1">
              <a:spcBef>
                <a:spcPct val="0"/>
              </a:spcBef>
            </a:pPr>
            <a:r>
              <a:rPr lang="en-US" altLang="en-US" dirty="0"/>
              <a:t>It was $20 trillion in 1970</a:t>
            </a:r>
          </a:p>
          <a:p>
            <a:pPr lvl="1">
              <a:spcBef>
                <a:spcPct val="0"/>
              </a:spcBef>
            </a:pPr>
            <a:r>
              <a:rPr lang="en-US" altLang="en-US" dirty="0"/>
              <a:t>now over $80 tr</a:t>
            </a:r>
          </a:p>
          <a:p>
            <a:pPr lvl="1">
              <a:spcBef>
                <a:spcPct val="0"/>
              </a:spcBef>
            </a:pPr>
            <a:r>
              <a:rPr lang="en-US" altLang="en-US" dirty="0"/>
              <a:t>This is often cited as to why economists think free </a:t>
            </a:r>
            <a:r>
              <a:rPr lang="en-US" altLang="en-US"/>
              <a:t>trade and globalization </a:t>
            </a:r>
            <a:r>
              <a:rPr lang="en-US" altLang="en-US" dirty="0"/>
              <a:t>has been successful</a:t>
            </a:r>
          </a:p>
        </p:txBody>
      </p:sp>
      <p:pic>
        <p:nvPicPr>
          <p:cNvPr id="51204" name="Content Placeholder 5">
            <a:extLst>
              <a:ext uri="{FF2B5EF4-FFF2-40B4-BE49-F238E27FC236}">
                <a16:creationId xmlns:a16="http://schemas.microsoft.com/office/drawing/2014/main" id="{1D2A6DFC-9945-4270-89EB-A076FAFF48B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r="6628" b="3703"/>
          <a:stretch>
            <a:fillRect/>
          </a:stretch>
        </p:blipFill>
        <p:spPr>
          <a:xfrm>
            <a:off x="3324225" y="2209800"/>
            <a:ext cx="5819775" cy="3733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3AD76D93-5F2E-4AB5-986A-0EE523118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r="6628" b="3703"/>
          <a:stretch>
            <a:fillRect/>
          </a:stretch>
        </p:blipFill>
        <p:spPr>
          <a:xfrm>
            <a:off x="207314" y="628743"/>
            <a:ext cx="8729371" cy="560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46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95321723-4445-40D4-A5BA-93D2C96575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15400" cy="1600200"/>
          </a:xfrm>
        </p:spPr>
        <p:txBody>
          <a:bodyPr/>
          <a:lstStyle/>
          <a:p>
            <a:r>
              <a:rPr lang="en-US" altLang="en-US"/>
              <a:t>Globalization/Int’l Trade Model/Neo-liberalism/New Int’l Division of Labor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D1864-FF53-4CE3-8D95-F34FDB5BD5E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76200" y="1600200"/>
            <a:ext cx="3248025" cy="47244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400"/>
              <a:t>In 1970, MDCs controlled 70% of global wealth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US, Europe,  Japan, Australia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Basically, north of Brandt’s Line </a:t>
            </a:r>
          </a:p>
          <a:p>
            <a:pPr>
              <a:spcBef>
                <a:spcPct val="0"/>
              </a:spcBef>
            </a:pPr>
            <a:r>
              <a:rPr lang="en-US" altLang="en-US" sz="2400"/>
              <a:t>LDCs controlled about 30%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Remember this includes China, India, all of Latin America, Africa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Global “South”</a:t>
            </a:r>
          </a:p>
        </p:txBody>
      </p:sp>
      <p:pic>
        <p:nvPicPr>
          <p:cNvPr id="53252" name="Content Placeholder 5">
            <a:extLst>
              <a:ext uri="{FF2B5EF4-FFF2-40B4-BE49-F238E27FC236}">
                <a16:creationId xmlns:a16="http://schemas.microsoft.com/office/drawing/2014/main" id="{52BE8B17-8A03-4390-8C02-258638E2F28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4" r="5093"/>
          <a:stretch>
            <a:fillRect/>
          </a:stretch>
        </p:blipFill>
        <p:spPr>
          <a:xfrm>
            <a:off x="3467100" y="2286000"/>
            <a:ext cx="5600700" cy="3733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Content Placeholder 5">
            <a:extLst>
              <a:ext uri="{FF2B5EF4-FFF2-40B4-BE49-F238E27FC236}">
                <a16:creationId xmlns:a16="http://schemas.microsoft.com/office/drawing/2014/main" id="{157483EE-3514-483B-A2D3-4F591F15F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4" r="5093"/>
          <a:stretch>
            <a:fillRect/>
          </a:stretch>
        </p:blipFill>
        <p:spPr bwMode="auto">
          <a:xfrm>
            <a:off x="209550" y="520700"/>
            <a:ext cx="87249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D1D85D12-A51C-4EFC-A425-1D2442C798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15400" cy="914400"/>
          </a:xfrm>
        </p:spPr>
        <p:txBody>
          <a:bodyPr/>
          <a:lstStyle/>
          <a:p>
            <a:r>
              <a:rPr lang="en-US" altLang="en-US"/>
              <a:t>Globalization/Int’l Trade Model/Neo-liberalism/New Int’l Division of Labor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486FE-50EC-4172-99CA-37CFE47CAD4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0" y="1220788"/>
            <a:ext cx="3962400" cy="563721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400"/>
              <a:t>mid-20</a:t>
            </a:r>
            <a:r>
              <a:rPr lang="en-US" altLang="en-US" sz="2400" baseline="30000"/>
              <a:t>th</a:t>
            </a:r>
            <a:r>
              <a:rPr lang="en-US" altLang="en-US" sz="2400"/>
              <a:t> c., US (ex. of MDC) had a more equal dist. of wealth.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stronger unions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manufacturing jobs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high taxes on upper income earners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aka “The Great Compression”</a:t>
            </a:r>
          </a:p>
          <a:p>
            <a:pPr lvl="2">
              <a:spcBef>
                <a:spcPct val="0"/>
              </a:spcBef>
            </a:pPr>
            <a:r>
              <a:rPr lang="en-US" altLang="en-US"/>
              <a:t>Top 10% had 60% of wealth</a:t>
            </a:r>
          </a:p>
          <a:p>
            <a:pPr lvl="2">
              <a:spcBef>
                <a:spcPct val="0"/>
              </a:spcBef>
            </a:pPr>
            <a:r>
              <a:rPr lang="en-US" altLang="en-US"/>
              <a:t>Bottom 90% = 40%</a:t>
            </a:r>
          </a:p>
          <a:p>
            <a:pPr lvl="2">
              <a:spcBef>
                <a:spcPct val="0"/>
              </a:spcBef>
            </a:pPr>
            <a:r>
              <a:rPr lang="en-US" altLang="en-US"/>
              <a:t>Sounds unfair but it gets worse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Europe = social welfare programs</a:t>
            </a:r>
          </a:p>
        </p:txBody>
      </p:sp>
      <p:pic>
        <p:nvPicPr>
          <p:cNvPr id="55300" name="Content Placeholder 5">
            <a:extLst>
              <a:ext uri="{FF2B5EF4-FFF2-40B4-BE49-F238E27FC236}">
                <a16:creationId xmlns:a16="http://schemas.microsoft.com/office/drawing/2014/main" id="{8D6C3578-DF76-44AA-98CE-C2ECC730507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4" r="5840" b="2042"/>
          <a:stretch>
            <a:fillRect/>
          </a:stretch>
        </p:blipFill>
        <p:spPr>
          <a:xfrm>
            <a:off x="3800475" y="2111375"/>
            <a:ext cx="5376863" cy="35258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Content Placeholder 5">
            <a:extLst>
              <a:ext uri="{FF2B5EF4-FFF2-40B4-BE49-F238E27FC236}">
                <a16:creationId xmlns:a16="http://schemas.microsoft.com/office/drawing/2014/main" id="{21AE9DBE-3365-4347-A166-E09362AD3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4" r="5840" b="2042"/>
          <a:stretch>
            <a:fillRect/>
          </a:stretch>
        </p:blipFill>
        <p:spPr bwMode="auto">
          <a:xfrm>
            <a:off x="231775" y="582613"/>
            <a:ext cx="8680450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3648F338-D9BA-472C-8DB1-BD8FB0E5AD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15400" cy="914400"/>
          </a:xfrm>
        </p:spPr>
        <p:txBody>
          <a:bodyPr/>
          <a:lstStyle/>
          <a:p>
            <a:r>
              <a:rPr lang="en-US" altLang="en-US"/>
              <a:t>Globalization/Int’l Trade Model/Neo-liberalism/New Int’l Division of Labor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7E2AF-5B97-4904-AC61-44842A4386C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0" y="1220788"/>
            <a:ext cx="4302125" cy="563721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400"/>
              <a:t>With the NIDL, income has definitely grown in LDCs.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manufacturing jobs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urbanization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Lifts over 1 billion people in LDCs out of poverty.</a:t>
            </a:r>
          </a:p>
          <a:p>
            <a:pPr>
              <a:spcBef>
                <a:spcPct val="0"/>
              </a:spcBef>
            </a:pPr>
            <a:r>
              <a:rPr lang="en-US" altLang="en-US" sz="2400"/>
              <a:t>However, as you can note from the graph the lion’s share of global income is still concentrated in MDCs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This correlates with Wallerstein’s theory as the core benefits by exploiting the semi-periphery and periphery</a:t>
            </a:r>
          </a:p>
        </p:txBody>
      </p:sp>
      <p:pic>
        <p:nvPicPr>
          <p:cNvPr id="57348" name="Content Placeholder 5">
            <a:extLst>
              <a:ext uri="{FF2B5EF4-FFF2-40B4-BE49-F238E27FC236}">
                <a16:creationId xmlns:a16="http://schemas.microsoft.com/office/drawing/2014/main" id="{88CB49EF-237A-49E2-B8B3-68A324A476E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4" r="6372"/>
          <a:stretch>
            <a:fillRect/>
          </a:stretch>
        </p:blipFill>
        <p:spPr>
          <a:xfrm>
            <a:off x="4302125" y="2209800"/>
            <a:ext cx="4716463" cy="3275013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8B1D4D6-95C8-41BF-961B-C062AAACEE24}"/>
              </a:ext>
            </a:extLst>
          </p:cNvPr>
          <p:cNvCxnSpPr>
            <a:cxnSpLocks/>
          </p:cNvCxnSpPr>
          <p:nvPr/>
        </p:nvCxnSpPr>
        <p:spPr>
          <a:xfrm>
            <a:off x="3652838" y="2162663"/>
            <a:ext cx="4864100" cy="2589213"/>
          </a:xfrm>
          <a:prstGeom prst="straightConnector1">
            <a:avLst/>
          </a:prstGeom>
          <a:ln w="76200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BD26244-9C6D-4E64-AE25-068F2E7D56A1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3962400" y="3695700"/>
            <a:ext cx="4641850" cy="7239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Left Brace 11">
            <a:extLst>
              <a:ext uri="{FF2B5EF4-FFF2-40B4-BE49-F238E27FC236}">
                <a16:creationId xmlns:a16="http://schemas.microsoft.com/office/drawing/2014/main" id="{5B137CD8-E28E-4D2F-8D42-4B6172E3028E}"/>
              </a:ext>
            </a:extLst>
          </p:cNvPr>
          <p:cNvSpPr/>
          <p:nvPr/>
        </p:nvSpPr>
        <p:spPr>
          <a:xfrm flipH="1">
            <a:off x="8686800" y="3200400"/>
            <a:ext cx="304800" cy="990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523C7BBE-762B-4CEF-828E-57C0D02C3FF4}"/>
              </a:ext>
            </a:extLst>
          </p:cNvPr>
          <p:cNvSpPr/>
          <p:nvPr/>
        </p:nvSpPr>
        <p:spPr>
          <a:xfrm>
            <a:off x="8604250" y="3048000"/>
            <a:ext cx="304800" cy="12954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BB7D916A-D56A-4592-A780-3EC81591D990}"/>
              </a:ext>
            </a:extLst>
          </p:cNvPr>
          <p:cNvSpPr/>
          <p:nvPr/>
        </p:nvSpPr>
        <p:spPr>
          <a:xfrm>
            <a:off x="8521700" y="4364831"/>
            <a:ext cx="304800" cy="760413"/>
          </a:xfrm>
          <a:prstGeom prst="leftBrac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D2A1B1C-4203-4A5B-9393-10748EAFDE15}"/>
              </a:ext>
            </a:extLst>
          </p:cNvPr>
          <p:cNvSpPr txBox="1">
            <a:spLocks/>
          </p:cNvSpPr>
          <p:nvPr/>
        </p:nvSpPr>
        <p:spPr bwMode="auto">
          <a:xfrm>
            <a:off x="4132263" y="5526088"/>
            <a:ext cx="4886325" cy="11017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2400" kern="0" dirty="0"/>
              <a:t>Don’t draw the red and green lines, I’m just drawing your attention</a:t>
            </a:r>
            <a:endParaRPr lang="en-US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Content Placeholder 5">
            <a:extLst>
              <a:ext uri="{FF2B5EF4-FFF2-40B4-BE49-F238E27FC236}">
                <a16:creationId xmlns:a16="http://schemas.microsoft.com/office/drawing/2014/main" id="{06B21F98-194C-4D37-80F5-4324B24B1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4" r="6372"/>
          <a:stretch>
            <a:fillRect/>
          </a:stretch>
        </p:blipFill>
        <p:spPr bwMode="auto">
          <a:xfrm>
            <a:off x="381000" y="609600"/>
            <a:ext cx="8434388" cy="58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62615069-0746-4C32-8CEF-8D1411D42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15400" cy="914400"/>
          </a:xfrm>
        </p:spPr>
        <p:txBody>
          <a:bodyPr/>
          <a:lstStyle/>
          <a:p>
            <a:r>
              <a:rPr lang="en-US" altLang="en-US"/>
              <a:t>Globalization/Int’l Trade Model/Neo-liberalism/New Int’l Division of Labor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DF976-7D35-4A7F-B6F5-FEC6DFAEE11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0" y="1066800"/>
            <a:ext cx="4703763" cy="5791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400"/>
              <a:t>Within LDCs, globalization has mostly benefitted new secondary workers &amp; those in semi-peripheral societies connected to global trade.</a:t>
            </a:r>
          </a:p>
          <a:p>
            <a:pPr lvl="1">
              <a:spcBef>
                <a:spcPct val="0"/>
              </a:spcBef>
            </a:pPr>
            <a:r>
              <a:rPr lang="en-US" altLang="en-US" sz="2000"/>
              <a:t>Even though wages are low, living std is still higher than those of subsistence farmers.</a:t>
            </a:r>
          </a:p>
          <a:p>
            <a:pPr>
              <a:spcBef>
                <a:spcPct val="0"/>
              </a:spcBef>
            </a:pPr>
            <a:r>
              <a:rPr lang="en-US" altLang="en-US" sz="2400"/>
              <a:t>Some countries would now be considered MDCs</a:t>
            </a:r>
          </a:p>
          <a:p>
            <a:pPr lvl="1">
              <a:spcBef>
                <a:spcPct val="0"/>
              </a:spcBef>
            </a:pPr>
            <a:r>
              <a:rPr lang="en-US" altLang="en-US" sz="2000"/>
              <a:t>South Korea, Taiwan, Singapore</a:t>
            </a:r>
          </a:p>
          <a:p>
            <a:pPr>
              <a:spcBef>
                <a:spcPct val="0"/>
              </a:spcBef>
            </a:pPr>
            <a:r>
              <a:rPr lang="en-US" altLang="en-US" sz="2400"/>
              <a:t>Others =emerging economies</a:t>
            </a:r>
          </a:p>
          <a:p>
            <a:pPr lvl="1">
              <a:spcBef>
                <a:spcPct val="0"/>
              </a:spcBef>
            </a:pPr>
            <a:r>
              <a:rPr lang="en-US" altLang="en-US" sz="2000"/>
              <a:t>Brazil, India, China</a:t>
            </a:r>
          </a:p>
          <a:p>
            <a:pPr lvl="1">
              <a:spcBef>
                <a:spcPct val="0"/>
              </a:spcBef>
            </a:pPr>
            <a:r>
              <a:rPr lang="en-US" altLang="en-US" sz="2000"/>
              <a:t>Coastal China (ex. Shanghai) by its enormous recent growth is a huge part of this wedge</a:t>
            </a:r>
          </a:p>
          <a:p>
            <a:pPr lvl="1">
              <a:spcBef>
                <a:spcPct val="0"/>
              </a:spcBef>
            </a:pPr>
            <a:r>
              <a:rPr lang="en-US" altLang="en-US" sz="2000">
                <a:solidFill>
                  <a:srgbClr val="FFFF00"/>
                </a:solidFill>
              </a:rPr>
              <a:t>“Islands of Development”</a:t>
            </a:r>
            <a:endParaRPr lang="en-US" altLang="en-US" sz="2000"/>
          </a:p>
          <a:p>
            <a:pPr lvl="1">
              <a:spcBef>
                <a:spcPct val="0"/>
              </a:spcBef>
            </a:pPr>
            <a:endParaRPr lang="en-US" altLang="en-US" sz="2000"/>
          </a:p>
          <a:p>
            <a:pPr lvl="1">
              <a:spcBef>
                <a:spcPct val="0"/>
              </a:spcBef>
            </a:pPr>
            <a:endParaRPr lang="en-US" altLang="en-US" sz="2000"/>
          </a:p>
          <a:p>
            <a:pPr>
              <a:spcBef>
                <a:spcPct val="0"/>
              </a:spcBef>
            </a:pPr>
            <a:endParaRPr lang="en-US" altLang="en-US" sz="2400"/>
          </a:p>
        </p:txBody>
      </p:sp>
      <p:pic>
        <p:nvPicPr>
          <p:cNvPr id="59396" name="Content Placeholder 5">
            <a:extLst>
              <a:ext uri="{FF2B5EF4-FFF2-40B4-BE49-F238E27FC236}">
                <a16:creationId xmlns:a16="http://schemas.microsoft.com/office/drawing/2014/main" id="{DA66699F-9D1E-40F7-BBE8-87FF44DCAA9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2" r="6145"/>
          <a:stretch>
            <a:fillRect/>
          </a:stretch>
        </p:blipFill>
        <p:spPr>
          <a:xfrm>
            <a:off x="4533900" y="1792288"/>
            <a:ext cx="4703763" cy="3273425"/>
          </a:xfr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55A43AE-D6A2-4839-A950-8FCCAC2C940A}"/>
              </a:ext>
            </a:extLst>
          </p:cNvPr>
          <p:cNvSpPr txBox="1">
            <a:spLocks/>
          </p:cNvSpPr>
          <p:nvPr/>
        </p:nvSpPr>
        <p:spPr bwMode="auto">
          <a:xfrm>
            <a:off x="3810000" y="5181600"/>
            <a:ext cx="5372100" cy="56388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9pPr>
          </a:lstStyle>
          <a:p>
            <a:pPr lvl="1">
              <a:spcBef>
                <a:spcPts val="0"/>
              </a:spcBef>
              <a:defRPr/>
            </a:pPr>
            <a:r>
              <a:rPr lang="en-US" sz="2000" kern="0" dirty="0">
                <a:solidFill>
                  <a:srgbClr val="FFFF00"/>
                </a:solidFill>
              </a:rPr>
              <a:t>“Islands of Development” </a:t>
            </a:r>
            <a:r>
              <a:rPr lang="en-US" sz="2000" kern="0" dirty="0"/>
              <a:t>are areas (usually coastal cities and/or capitals) in peripheral countries where foreign investment and development are concentrated</a:t>
            </a:r>
          </a:p>
          <a:p>
            <a:pPr lvl="1">
              <a:spcBef>
                <a:spcPts val="0"/>
              </a:spcBef>
              <a:defRPr/>
            </a:pPr>
            <a:endParaRPr lang="en-US" sz="2000" kern="0" dirty="0"/>
          </a:p>
          <a:p>
            <a:pPr lvl="1">
              <a:spcBef>
                <a:spcPts val="0"/>
              </a:spcBef>
              <a:defRPr/>
            </a:pPr>
            <a:endParaRPr lang="en-US" sz="2000" kern="0" dirty="0"/>
          </a:p>
          <a:p>
            <a:pPr>
              <a:spcBef>
                <a:spcPts val="0"/>
              </a:spcBef>
              <a:defRPr/>
            </a:pPr>
            <a:endParaRPr lang="en-US" sz="24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>
            <a:extLst>
              <a:ext uri="{FF2B5EF4-FFF2-40B4-BE49-F238E27FC236}">
                <a16:creationId xmlns:a16="http://schemas.microsoft.com/office/drawing/2014/main" id="{2C9056D3-5675-47FA-872A-1613ABA9F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8" r="4945" b="2396"/>
          <a:stretch>
            <a:fillRect/>
          </a:stretch>
        </p:blipFill>
        <p:spPr bwMode="auto">
          <a:xfrm>
            <a:off x="73025" y="381000"/>
            <a:ext cx="893286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A6AB5F34-1FF2-4E9E-95FA-0913733622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4300"/>
            <a:ext cx="7772400" cy="762000"/>
          </a:xfrm>
        </p:spPr>
        <p:txBody>
          <a:bodyPr/>
          <a:lstStyle/>
          <a:p>
            <a:r>
              <a:rPr lang="en-US" altLang="en-US"/>
              <a:t>Review:  What is globalization?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37376-22F2-4F60-884E-B852240020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8763000" cy="4953000"/>
          </a:xfrm>
        </p:spPr>
        <p:txBody>
          <a:bodyPr/>
          <a:lstStyle/>
          <a:p>
            <a:r>
              <a:rPr lang="en-US" altLang="en-US"/>
              <a:t>Simply put, it is….</a:t>
            </a:r>
          </a:p>
          <a:p>
            <a:r>
              <a:rPr lang="en-US" altLang="en-US" i="1">
                <a:solidFill>
                  <a:srgbClr val="FFFF00"/>
                </a:solidFill>
              </a:rPr>
              <a:t>The process by which the world is becoming more interconnected (and largely ignoring state borders) through improvements in transportation and communication.</a:t>
            </a:r>
          </a:p>
          <a:p>
            <a:pPr lvl="1"/>
            <a:r>
              <a:rPr lang="en-US" altLang="en-US"/>
              <a:t>Globalization has affected many areas we have already studied</a:t>
            </a:r>
          </a:p>
          <a:p>
            <a:pPr lvl="2"/>
            <a:r>
              <a:rPr lang="en-US" altLang="en-US" sz="2800"/>
              <a:t>migration, culture, politics, agriculture, etc.</a:t>
            </a:r>
          </a:p>
          <a:p>
            <a:pPr lvl="2"/>
            <a:r>
              <a:rPr lang="en-US" altLang="en-US" sz="2800"/>
              <a:t>Our focus in this power point is </a:t>
            </a:r>
          </a:p>
          <a:p>
            <a:pPr lvl="3"/>
            <a:r>
              <a:rPr lang="en-US" altLang="en-US" sz="2800">
                <a:solidFill>
                  <a:srgbClr val="FFFF00"/>
                </a:solidFill>
              </a:rPr>
              <a:t>ECONOMIC GLOBALIZATION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0233A6CC-FB85-4DD9-BB6F-32A8D3FC36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15400" cy="914400"/>
          </a:xfrm>
        </p:spPr>
        <p:txBody>
          <a:bodyPr/>
          <a:lstStyle/>
          <a:p>
            <a:r>
              <a:rPr lang="en-US" altLang="en-US"/>
              <a:t>Globalization/Int’l Trade Model/Neo-liberalism/New Int’l Division of Labor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7CE8D-794E-4540-ACEE-CD3FC1039CF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0" y="1752600"/>
            <a:ext cx="4038600" cy="51054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400"/>
              <a:t>LDC areas not connected to international trade have not shared in this new prosperity.</a:t>
            </a:r>
          </a:p>
          <a:p>
            <a:pPr>
              <a:spcBef>
                <a:spcPct val="0"/>
              </a:spcBef>
            </a:pPr>
            <a:r>
              <a:rPr lang="en-US" altLang="en-US" sz="2400"/>
              <a:t>This includes entire areas in the global periphery like sub-Saharan Africa</a:t>
            </a:r>
          </a:p>
          <a:p>
            <a:pPr lvl="1">
              <a:spcBef>
                <a:spcPct val="0"/>
              </a:spcBef>
            </a:pPr>
            <a:r>
              <a:rPr lang="en-US" altLang="en-US" sz="2000"/>
              <a:t>Except for islands of dev.</a:t>
            </a:r>
          </a:p>
          <a:p>
            <a:pPr>
              <a:spcBef>
                <a:spcPct val="0"/>
              </a:spcBef>
            </a:pPr>
            <a:r>
              <a:rPr lang="en-US" altLang="en-US" sz="2400"/>
              <a:t>Or, interior/isolated areas in the semi-periphery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Interior of China</a:t>
            </a:r>
          </a:p>
        </p:txBody>
      </p:sp>
      <p:pic>
        <p:nvPicPr>
          <p:cNvPr id="61444" name="Content Placeholder 5">
            <a:extLst>
              <a:ext uri="{FF2B5EF4-FFF2-40B4-BE49-F238E27FC236}">
                <a16:creationId xmlns:a16="http://schemas.microsoft.com/office/drawing/2014/main" id="{F5383CAA-4E15-4D28-88C4-05E7C42D051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3" r="4623"/>
          <a:stretch>
            <a:fillRect/>
          </a:stretch>
        </p:blipFill>
        <p:spPr>
          <a:xfrm>
            <a:off x="3962400" y="2286000"/>
            <a:ext cx="4779963" cy="31988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7393DA7-2C77-4E10-AE19-ACCA6C5D2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8" r="6029"/>
          <a:stretch>
            <a:fillRect/>
          </a:stretch>
        </p:blipFill>
        <p:spPr bwMode="auto">
          <a:xfrm>
            <a:off x="361950" y="533400"/>
            <a:ext cx="8388350" cy="570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>
            <a:extLst>
              <a:ext uri="{FF2B5EF4-FFF2-40B4-BE49-F238E27FC236}">
                <a16:creationId xmlns:a16="http://schemas.microsoft.com/office/drawing/2014/main" id="{3DAD4EA1-905E-469A-9C86-2B8F48073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939088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4D6F990E-2454-44F0-B607-FFA1691D0C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en-US"/>
              <a:t>China Wage Gap</a:t>
            </a:r>
          </a:p>
        </p:txBody>
      </p:sp>
      <p:pic>
        <p:nvPicPr>
          <p:cNvPr id="63491" name="Picture 2">
            <a:extLst>
              <a:ext uri="{FF2B5EF4-FFF2-40B4-BE49-F238E27FC236}">
                <a16:creationId xmlns:a16="http://schemas.microsoft.com/office/drawing/2014/main" id="{C3A276EA-F3A8-4D62-845A-D1785D435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066800"/>
            <a:ext cx="7704138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80F94786-1604-4D1E-9309-06FFCD69C7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15400" cy="914400"/>
          </a:xfrm>
        </p:spPr>
        <p:txBody>
          <a:bodyPr/>
          <a:lstStyle/>
          <a:p>
            <a:r>
              <a:rPr lang="en-US" altLang="en-US"/>
              <a:t>Globalization/Int’l Trade Model/Neo-liberalism/New Int’l Division of Labor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1AA50-7EFD-4196-B68D-E6D09C0DE67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0" y="1220788"/>
            <a:ext cx="4038600" cy="563721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400"/>
              <a:t>LDC areas not connected to international trade have not shared in this new prosperity.</a:t>
            </a:r>
          </a:p>
          <a:p>
            <a:pPr>
              <a:spcBef>
                <a:spcPct val="0"/>
              </a:spcBef>
            </a:pPr>
            <a:r>
              <a:rPr lang="en-US" altLang="en-US" sz="2400"/>
              <a:t>This include entire areas in the global periphery like sub-Saharan Africa</a:t>
            </a:r>
          </a:p>
          <a:p>
            <a:pPr lvl="1">
              <a:spcBef>
                <a:spcPct val="0"/>
              </a:spcBef>
            </a:pPr>
            <a:r>
              <a:rPr lang="en-US" altLang="en-US" sz="2000"/>
              <a:t>Except for islands of dev.</a:t>
            </a:r>
          </a:p>
          <a:p>
            <a:pPr>
              <a:spcBef>
                <a:spcPct val="0"/>
              </a:spcBef>
            </a:pPr>
            <a:r>
              <a:rPr lang="en-US" altLang="en-US" sz="2400"/>
              <a:t>Or, interior/isolated areas in the semi-periphery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Interior of China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Northeast Brazil</a:t>
            </a:r>
          </a:p>
        </p:txBody>
      </p:sp>
      <p:pic>
        <p:nvPicPr>
          <p:cNvPr id="64516" name="Content Placeholder 5">
            <a:extLst>
              <a:ext uri="{FF2B5EF4-FFF2-40B4-BE49-F238E27FC236}">
                <a16:creationId xmlns:a16="http://schemas.microsoft.com/office/drawing/2014/main" id="{D2EF779D-D4D7-41C2-A6E8-543D09BF00F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3" r="4623"/>
          <a:stretch>
            <a:fillRect/>
          </a:stretch>
        </p:blipFill>
        <p:spPr>
          <a:xfrm>
            <a:off x="3962400" y="2286000"/>
            <a:ext cx="4779963" cy="31988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">
            <a:extLst>
              <a:ext uri="{FF2B5EF4-FFF2-40B4-BE49-F238E27FC236}">
                <a16:creationId xmlns:a16="http://schemas.microsoft.com/office/drawing/2014/main" id="{F4ACFA22-1A9A-411B-83EC-AA5A2F7E7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8300"/>
            <a:ext cx="7162800" cy="606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>
            <a:extLst>
              <a:ext uri="{FF2B5EF4-FFF2-40B4-BE49-F238E27FC236}">
                <a16:creationId xmlns:a16="http://schemas.microsoft.com/office/drawing/2014/main" id="{46CF05B3-84F2-42EA-8B7A-BC76DFF233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15400" cy="914400"/>
          </a:xfrm>
        </p:spPr>
        <p:txBody>
          <a:bodyPr/>
          <a:lstStyle/>
          <a:p>
            <a:r>
              <a:rPr lang="en-US" altLang="en-US"/>
              <a:t>Globalization/Int’l Trade Model/Neo-liberalism/New Int’l Division of Labor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381DF-698F-4EFC-BBA7-ED94286E9F6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0" y="1220788"/>
            <a:ext cx="4038600" cy="563721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400"/>
              <a:t>LDC areas not connected to international trade have not shared in this new prosperity.</a:t>
            </a:r>
          </a:p>
          <a:p>
            <a:pPr>
              <a:spcBef>
                <a:spcPct val="0"/>
              </a:spcBef>
            </a:pPr>
            <a:r>
              <a:rPr lang="en-US" altLang="en-US" sz="2400"/>
              <a:t>This include entire areas in the global periphery like sub-Saharan Africa</a:t>
            </a:r>
          </a:p>
          <a:p>
            <a:pPr lvl="1">
              <a:spcBef>
                <a:spcPct val="0"/>
              </a:spcBef>
            </a:pPr>
            <a:r>
              <a:rPr lang="en-US" altLang="en-US" sz="2000"/>
              <a:t>Except for islands of dev.</a:t>
            </a:r>
          </a:p>
          <a:p>
            <a:pPr>
              <a:spcBef>
                <a:spcPct val="0"/>
              </a:spcBef>
            </a:pPr>
            <a:r>
              <a:rPr lang="en-US" altLang="en-US" sz="2400"/>
              <a:t>Or, interior/isolated areas in the semi-periphery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Interior of China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Northeast Brazil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Southern Mexico</a:t>
            </a:r>
          </a:p>
        </p:txBody>
      </p:sp>
      <p:pic>
        <p:nvPicPr>
          <p:cNvPr id="66564" name="Content Placeholder 5">
            <a:extLst>
              <a:ext uri="{FF2B5EF4-FFF2-40B4-BE49-F238E27FC236}">
                <a16:creationId xmlns:a16="http://schemas.microsoft.com/office/drawing/2014/main" id="{09E97602-33AE-44A2-9189-8B67130D4AA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3" r="4623"/>
          <a:stretch>
            <a:fillRect/>
          </a:stretch>
        </p:blipFill>
        <p:spPr>
          <a:xfrm>
            <a:off x="3962400" y="2286000"/>
            <a:ext cx="4779963" cy="31988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">
            <a:extLst>
              <a:ext uri="{FF2B5EF4-FFF2-40B4-BE49-F238E27FC236}">
                <a16:creationId xmlns:a16="http://schemas.microsoft.com/office/drawing/2014/main" id="{1F52897D-333C-4572-B4A0-D6D42505A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609600"/>
            <a:ext cx="8339138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9B88865A-DCA0-446A-BD1B-6C4F4724F2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15400" cy="914400"/>
          </a:xfrm>
        </p:spPr>
        <p:txBody>
          <a:bodyPr/>
          <a:lstStyle/>
          <a:p>
            <a:r>
              <a:rPr lang="en-US" altLang="en-US"/>
              <a:t>Globalization/Int’l Trade Model/Neo-liberalism/New Int’l Division of Labor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25839-B987-493A-8B03-A29684832D3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0" y="1447800"/>
            <a:ext cx="4038600" cy="5410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400"/>
              <a:t>Globalization has also had a varied effect in MDCs</a:t>
            </a:r>
          </a:p>
          <a:p>
            <a:pPr>
              <a:spcBef>
                <a:spcPct val="0"/>
              </a:spcBef>
            </a:pPr>
            <a:r>
              <a:rPr lang="en-US" altLang="en-US" sz="2400"/>
              <a:t>This variance has been felt across social class and education levels rather than physical geography</a:t>
            </a:r>
          </a:p>
          <a:p>
            <a:pPr>
              <a:spcBef>
                <a:spcPct val="0"/>
              </a:spcBef>
            </a:pPr>
            <a:r>
              <a:rPr lang="en-US" altLang="en-US" sz="2400"/>
              <a:t>The main beneficiaries of the NIDL has been highly-skilled, college educated people.</a:t>
            </a:r>
          </a:p>
          <a:p>
            <a:pPr lvl="1">
              <a:spcBef>
                <a:spcPct val="0"/>
              </a:spcBef>
            </a:pPr>
            <a:endParaRPr lang="en-US" altLang="en-US"/>
          </a:p>
        </p:txBody>
      </p:sp>
      <p:pic>
        <p:nvPicPr>
          <p:cNvPr id="69636" name="Content Placeholder 5">
            <a:extLst>
              <a:ext uri="{FF2B5EF4-FFF2-40B4-BE49-F238E27FC236}">
                <a16:creationId xmlns:a16="http://schemas.microsoft.com/office/drawing/2014/main" id="{E06B32B0-AEB9-4085-86A8-5CCE7D3A9CB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6" r="5347"/>
          <a:stretch>
            <a:fillRect/>
          </a:stretch>
        </p:blipFill>
        <p:spPr>
          <a:xfrm>
            <a:off x="4079875" y="2057400"/>
            <a:ext cx="4964113" cy="34274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C697769F-0CC3-424C-9D57-5D7455C405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15400" cy="914400"/>
          </a:xfrm>
        </p:spPr>
        <p:txBody>
          <a:bodyPr/>
          <a:lstStyle/>
          <a:p>
            <a:r>
              <a:rPr lang="en-US" altLang="en-US"/>
              <a:t>Globalization/Int’l Trade Model/Neo-liberalism/New Int’l Division of Labor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48E07-4FD5-4512-B45E-FA30C3205FB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0" y="1219200"/>
            <a:ext cx="4175125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400"/>
              <a:t>Why have the highly-skilled/educated benefitted the most from NIDL?</a:t>
            </a:r>
          </a:p>
          <a:p>
            <a:pPr lvl="1">
              <a:spcBef>
                <a:spcPct val="0"/>
              </a:spcBef>
            </a:pPr>
            <a:r>
              <a:rPr lang="en-US" altLang="en-US" sz="2000"/>
              <a:t>Higher wages due to skills</a:t>
            </a:r>
          </a:p>
          <a:p>
            <a:pPr lvl="1">
              <a:spcBef>
                <a:spcPct val="0"/>
              </a:spcBef>
            </a:pPr>
            <a:r>
              <a:rPr lang="en-US" altLang="en-US" sz="2000"/>
              <a:t>They share in the profits of multinational corporations through investments.</a:t>
            </a:r>
          </a:p>
          <a:p>
            <a:pPr lvl="1">
              <a:spcBef>
                <a:spcPct val="0"/>
              </a:spcBef>
            </a:pPr>
            <a:r>
              <a:rPr lang="en-US" altLang="en-US" sz="2000"/>
              <a:t>Cheaper goods due to NIDL/free trade</a:t>
            </a:r>
          </a:p>
          <a:p>
            <a:pPr>
              <a:spcBef>
                <a:spcPct val="0"/>
              </a:spcBef>
            </a:pPr>
            <a:r>
              <a:rPr lang="en-US" altLang="en-US" sz="2400"/>
              <a:t>This is not just the “1%” </a:t>
            </a:r>
          </a:p>
          <a:p>
            <a:pPr lvl="1">
              <a:spcBef>
                <a:spcPct val="0"/>
              </a:spcBef>
            </a:pPr>
            <a:r>
              <a:rPr lang="en-US" altLang="en-US" sz="2000"/>
              <a:t>But their benefits have been on steroids!</a:t>
            </a:r>
          </a:p>
          <a:p>
            <a:pPr>
              <a:spcBef>
                <a:spcPct val="0"/>
              </a:spcBef>
            </a:pPr>
            <a:r>
              <a:rPr lang="en-US" altLang="en-US" sz="2000" b="1">
                <a:solidFill>
                  <a:srgbClr val="FFFF00"/>
                </a:solidFill>
              </a:rPr>
              <a:t>This is where we (teachers/parents) hope you position yourself (dark blue wedge) as MDC residents in a globalized economy.</a:t>
            </a:r>
          </a:p>
          <a:p>
            <a:pPr lvl="1">
              <a:spcBef>
                <a:spcPct val="0"/>
              </a:spcBef>
            </a:pPr>
            <a:endParaRPr lang="en-US" altLang="en-US"/>
          </a:p>
        </p:txBody>
      </p:sp>
      <p:pic>
        <p:nvPicPr>
          <p:cNvPr id="70660" name="Content Placeholder 5">
            <a:extLst>
              <a:ext uri="{FF2B5EF4-FFF2-40B4-BE49-F238E27FC236}">
                <a16:creationId xmlns:a16="http://schemas.microsoft.com/office/drawing/2014/main" id="{F7E08D86-E76B-423C-8244-7EE628E8184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6" r="5347"/>
          <a:stretch>
            <a:fillRect/>
          </a:stretch>
        </p:blipFill>
        <p:spPr>
          <a:xfrm>
            <a:off x="4175125" y="2057400"/>
            <a:ext cx="4965700" cy="34274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FC92098A-84A3-4C44-A813-F9F6C24C3B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/>
              <a:t>Diffusion of Industry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02324397-8B80-41A2-9BA1-DC96C157B96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-381000" y="685800"/>
            <a:ext cx="9677400" cy="6019800"/>
          </a:xfrm>
        </p:spPr>
        <p:txBody>
          <a:bodyPr/>
          <a:lstStyle/>
          <a:p>
            <a:pPr lvl="1" eaLnBrk="1" hangingPunct="1">
              <a:spcBef>
                <a:spcPct val="0"/>
              </a:spcBef>
            </a:pPr>
            <a:r>
              <a:rPr lang="en-US" altLang="en-US"/>
              <a:t>Globalization has led to the relocation diffusion of industry from from a few wealthy MDCs to many LDCs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/>
              <a:t>This has been made easier (facilitated) by</a:t>
            </a:r>
          </a:p>
          <a:p>
            <a:pPr lvl="3" eaLnBrk="1" hangingPunct="1">
              <a:spcBef>
                <a:spcPct val="0"/>
              </a:spcBef>
            </a:pPr>
            <a:r>
              <a:rPr lang="en-US" altLang="en-US"/>
              <a:t>Cheap, relatively fast shipping (think huge cargo ships stacked with railroad car containers) = very low cost/unit </a:t>
            </a:r>
          </a:p>
          <a:p>
            <a:pPr lvl="3" eaLnBrk="1" hangingPunct="1">
              <a:spcBef>
                <a:spcPct val="0"/>
              </a:spcBef>
            </a:pPr>
            <a:r>
              <a:rPr lang="en-US" altLang="en-US"/>
              <a:t>Communication advancements</a:t>
            </a:r>
          </a:p>
          <a:p>
            <a:pPr lvl="4" eaLnBrk="1" hangingPunct="1">
              <a:spcBef>
                <a:spcPct val="0"/>
              </a:spcBef>
            </a:pPr>
            <a:r>
              <a:rPr lang="en-US" altLang="en-US"/>
              <a:t>Factories can now be managed via the internet, cell phones</a:t>
            </a:r>
          </a:p>
          <a:p>
            <a:pPr lvl="4" eaLnBrk="1" hangingPunct="1">
              <a:spcBef>
                <a:spcPct val="0"/>
              </a:spcBef>
            </a:pPr>
            <a:r>
              <a:rPr lang="en-US" altLang="en-US"/>
              <a:t>Money for investment (capital) can be moved over wires</a:t>
            </a:r>
          </a:p>
          <a:p>
            <a:pPr lvl="4" eaLnBrk="1" hangingPunct="1">
              <a:spcBef>
                <a:spcPct val="0"/>
              </a:spcBef>
            </a:pPr>
            <a:endParaRPr lang="en-US" altLang="en-US"/>
          </a:p>
          <a:p>
            <a:pPr lvl="4" eaLnBrk="1" hangingPunct="1">
              <a:spcBef>
                <a:spcPct val="0"/>
              </a:spcBef>
            </a:pPr>
            <a:endParaRPr lang="en-US" altLang="en-US"/>
          </a:p>
          <a:p>
            <a:pPr lvl="4" eaLnBrk="1" hangingPunct="1">
              <a:spcBef>
                <a:spcPct val="0"/>
              </a:spcBef>
            </a:pPr>
            <a:endParaRPr lang="en-US" altLang="en-US"/>
          </a:p>
          <a:p>
            <a:pPr lvl="4" eaLnBrk="1" hangingPunct="1">
              <a:spcBef>
                <a:spcPct val="0"/>
              </a:spcBef>
            </a:pPr>
            <a:endParaRPr lang="en-US" altLang="en-US"/>
          </a:p>
          <a:p>
            <a:pPr lvl="4" eaLnBrk="1" hangingPunct="1">
              <a:spcBef>
                <a:spcPct val="0"/>
              </a:spcBef>
            </a:pPr>
            <a:endParaRPr lang="en-US" altLang="en-US"/>
          </a:p>
          <a:p>
            <a:pPr lvl="4" eaLnBrk="1" hangingPunct="1">
              <a:spcBef>
                <a:spcPct val="0"/>
              </a:spcBef>
            </a:pPr>
            <a:endParaRPr lang="en-US" altLang="en-US"/>
          </a:p>
          <a:p>
            <a:pPr lvl="4" eaLnBrk="1" hangingPunct="1">
              <a:spcBef>
                <a:spcPct val="0"/>
              </a:spcBef>
            </a:pPr>
            <a:endParaRPr lang="en-US" altLang="en-US"/>
          </a:p>
          <a:p>
            <a:pPr lvl="4" eaLnBrk="1" hangingPunct="1">
              <a:spcBef>
                <a:spcPct val="0"/>
              </a:spcBef>
            </a:pPr>
            <a:endParaRPr lang="en-US" altLang="en-US"/>
          </a:p>
          <a:p>
            <a:pPr lvl="2" eaLnBrk="1" hangingPunct="1">
              <a:spcBef>
                <a:spcPct val="0"/>
              </a:spcBef>
            </a:pPr>
            <a:r>
              <a:rPr lang="en-US" altLang="en-US"/>
              <a:t>Remember, globalization has been made easier by advancements in transportation and communication</a:t>
            </a:r>
          </a:p>
          <a:p>
            <a:pPr eaLnBrk="1" hangingPunct="1"/>
            <a:endParaRPr lang="en-US" altLang="en-US"/>
          </a:p>
        </p:txBody>
      </p:sp>
      <p:pic>
        <p:nvPicPr>
          <p:cNvPr id="3" name="Picture 2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F22B3A7A-C9C7-402B-926C-2B0B07CF1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b="6818"/>
          <a:stretch>
            <a:fillRect/>
          </a:stretch>
        </p:blipFill>
        <p:spPr bwMode="auto">
          <a:xfrm>
            <a:off x="419100" y="3657600"/>
            <a:ext cx="40386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E87BAA-6438-4C5C-8A64-C73E84B2E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608388"/>
            <a:ext cx="42291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Content Placeholder 5">
            <a:extLst>
              <a:ext uri="{FF2B5EF4-FFF2-40B4-BE49-F238E27FC236}">
                <a16:creationId xmlns:a16="http://schemas.microsoft.com/office/drawing/2014/main" id="{17D43112-E34D-48A5-A262-5C4FB4BDB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6" r="5347"/>
          <a:stretch>
            <a:fillRect/>
          </a:stretch>
        </p:blipFill>
        <p:spPr bwMode="auto">
          <a:xfrm>
            <a:off x="206375" y="352425"/>
            <a:ext cx="8785225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>
            <a:extLst>
              <a:ext uri="{FF2B5EF4-FFF2-40B4-BE49-F238E27FC236}">
                <a16:creationId xmlns:a16="http://schemas.microsoft.com/office/drawing/2014/main" id="{1B023114-546A-4ACD-BE71-C1EA057931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15400" cy="914400"/>
          </a:xfrm>
        </p:spPr>
        <p:txBody>
          <a:bodyPr/>
          <a:lstStyle/>
          <a:p>
            <a:r>
              <a:rPr lang="en-US" altLang="en-US"/>
              <a:t>Globalization/Int’l Trade Model/Neo-liberalism/New Int’l Division of Labor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D5765-0EE0-4AEA-89F3-08CD89EA32F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0" y="1295400"/>
            <a:ext cx="4038600" cy="5562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400"/>
              <a:t>The group in MDCs most hurt by globalization has been unskilled workers.</a:t>
            </a:r>
          </a:p>
          <a:p>
            <a:pPr lvl="1">
              <a:spcBef>
                <a:spcPct val="0"/>
              </a:spcBef>
            </a:pPr>
            <a:r>
              <a:rPr lang="en-US" altLang="en-US" sz="2000"/>
              <a:t>Formerly good paying secondary jobs have disappeared.</a:t>
            </a:r>
          </a:p>
          <a:p>
            <a:pPr lvl="1">
              <a:spcBef>
                <a:spcPct val="0"/>
              </a:spcBef>
            </a:pPr>
            <a:r>
              <a:rPr lang="en-US" altLang="en-US" sz="2000"/>
              <a:t>These have been replaced with low-paying tertiary jobs for unskilled workers</a:t>
            </a:r>
          </a:p>
          <a:p>
            <a:pPr lvl="2">
              <a:spcBef>
                <a:spcPct val="0"/>
              </a:spcBef>
            </a:pPr>
            <a:r>
              <a:rPr lang="en-US" altLang="en-US" sz="1600"/>
              <a:t>Fast food</a:t>
            </a:r>
          </a:p>
          <a:p>
            <a:pPr lvl="2">
              <a:spcBef>
                <a:spcPct val="0"/>
              </a:spcBef>
            </a:pPr>
            <a:r>
              <a:rPr lang="en-US" altLang="en-US" sz="1600"/>
              <a:t>Hospitality</a:t>
            </a:r>
          </a:p>
          <a:p>
            <a:pPr lvl="1">
              <a:spcBef>
                <a:spcPct val="0"/>
              </a:spcBef>
            </a:pPr>
            <a:r>
              <a:rPr lang="en-US" altLang="en-US" sz="2000"/>
              <a:t>Reduction of union power and influence</a:t>
            </a:r>
          </a:p>
          <a:p>
            <a:pPr lvl="1">
              <a:spcBef>
                <a:spcPct val="0"/>
              </a:spcBef>
            </a:pPr>
            <a:r>
              <a:rPr lang="en-US" altLang="en-US" sz="2000"/>
              <a:t>Neo-liberal reductions in wages and benefits (see CPS Aramark example)</a:t>
            </a:r>
          </a:p>
          <a:p>
            <a:pPr lvl="1">
              <a:spcBef>
                <a:spcPct val="0"/>
              </a:spcBef>
            </a:pPr>
            <a:endParaRPr lang="en-US" altLang="en-US"/>
          </a:p>
        </p:txBody>
      </p:sp>
      <p:pic>
        <p:nvPicPr>
          <p:cNvPr id="72708" name="Content Placeholder 5">
            <a:extLst>
              <a:ext uri="{FF2B5EF4-FFF2-40B4-BE49-F238E27FC236}">
                <a16:creationId xmlns:a16="http://schemas.microsoft.com/office/drawing/2014/main" id="{04D0E511-40FE-4BD4-954C-5A206D1322E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3" r="6371"/>
          <a:stretch>
            <a:fillRect/>
          </a:stretch>
        </p:blipFill>
        <p:spPr>
          <a:xfrm>
            <a:off x="4038600" y="1239838"/>
            <a:ext cx="5005388" cy="3427412"/>
          </a:xfr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A9EC816-4F11-4E7E-B2FF-45F3DF260137}"/>
              </a:ext>
            </a:extLst>
          </p:cNvPr>
          <p:cNvSpPr txBox="1">
            <a:spLocks/>
          </p:cNvSpPr>
          <p:nvPr/>
        </p:nvSpPr>
        <p:spPr bwMode="auto">
          <a:xfrm>
            <a:off x="3810000" y="4667250"/>
            <a:ext cx="5334000" cy="21907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2000" kern="0" dirty="0"/>
              <a:t>Note how the light blue wedge’s share of global income/wealth has not increased in width especially in comparison to the dark blue and light green wedges. This </a:t>
            </a:r>
            <a:r>
              <a:rPr lang="en-US" sz="2000" kern="0" dirty="0">
                <a:solidFill>
                  <a:srgbClr val="FFFF00"/>
                </a:solidFill>
              </a:rPr>
              <a:t>“middle class squeeze”</a:t>
            </a:r>
            <a:r>
              <a:rPr lang="en-US" sz="2000" kern="0" dirty="0"/>
              <a:t> has caused a great deal of resentment within this segment and has manifested itself politically.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Content Placeholder 5">
            <a:extLst>
              <a:ext uri="{FF2B5EF4-FFF2-40B4-BE49-F238E27FC236}">
                <a16:creationId xmlns:a16="http://schemas.microsoft.com/office/drawing/2014/main" id="{32457593-30F6-4AA8-AFCF-BF41FD730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3" r="6371"/>
          <a:stretch>
            <a:fillRect/>
          </a:stretch>
        </p:blipFill>
        <p:spPr bwMode="auto">
          <a:xfrm>
            <a:off x="228600" y="401638"/>
            <a:ext cx="868997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A91D16E0-A707-4116-91D0-E38458CB46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altLang="en-US" sz="2800" b="1"/>
              <a:t>Who should these unskilled workers blame for the “Middle Class Squeeze”? Opinions vary!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34B38-C23E-44DA-8B47-7AA628B4A8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2413" y="1036638"/>
            <a:ext cx="2133600" cy="439860"/>
          </a:xfrm>
        </p:spPr>
        <p:txBody>
          <a:bodyPr/>
          <a:lstStyle/>
          <a:p>
            <a:r>
              <a:rPr lang="en-US" altLang="en-US" dirty="0"/>
              <a:t>Left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4E6B0-9F6C-4E35-9FD2-A92F1CC52AD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0" y="1371600"/>
            <a:ext cx="3124201" cy="47545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/>
              <a:t>Sanders/Warren</a:t>
            </a:r>
          </a:p>
          <a:p>
            <a:pPr lvl="1">
              <a:spcBef>
                <a:spcPct val="0"/>
              </a:spcBef>
            </a:pPr>
            <a:r>
              <a:rPr lang="en-US" altLang="en-US" dirty="0"/>
              <a:t>Blame corp. power (dark blue wedge)</a:t>
            </a:r>
          </a:p>
          <a:p>
            <a:pPr lvl="2">
              <a:spcBef>
                <a:spcPct val="0"/>
              </a:spcBef>
            </a:pPr>
            <a:r>
              <a:rPr lang="en-US" altLang="en-US" dirty="0"/>
              <a:t>big banks, Wall Street, pharma Monsanto, WTO, IMF, Walmart</a:t>
            </a:r>
          </a:p>
          <a:p>
            <a:pPr lvl="1">
              <a:spcBef>
                <a:spcPct val="0"/>
              </a:spcBef>
            </a:pPr>
            <a:r>
              <a:rPr lang="en-US" altLang="en-US" dirty="0"/>
              <a:t>Appeal to class identity</a:t>
            </a:r>
          </a:p>
          <a:p>
            <a:pPr lvl="2">
              <a:spcBef>
                <a:spcPct val="0"/>
              </a:spcBef>
            </a:pPr>
            <a:r>
              <a:rPr lang="en-US" altLang="en-US" dirty="0"/>
              <a:t>“tax the rich” 1%</a:t>
            </a:r>
          </a:p>
          <a:p>
            <a:pPr lvl="1">
              <a:spcBef>
                <a:spcPct val="0"/>
              </a:spcBef>
            </a:pPr>
            <a:r>
              <a:rPr lang="en-US" altLang="en-US" dirty="0"/>
              <a:t>Get big money out of politics</a:t>
            </a:r>
          </a:p>
          <a:p>
            <a:pPr lvl="2">
              <a:spcBef>
                <a:spcPct val="0"/>
              </a:spcBef>
            </a:pPr>
            <a:r>
              <a:rPr lang="en-US" altLang="en-US" dirty="0" err="1"/>
              <a:t>Multinat’l</a:t>
            </a:r>
            <a:r>
              <a:rPr lang="en-US" altLang="en-US" dirty="0"/>
              <a:t> corps have too much influence</a:t>
            </a:r>
          </a:p>
          <a:p>
            <a:pPr lvl="1">
              <a:spcBef>
                <a:spcPct val="0"/>
              </a:spcBef>
            </a:pPr>
            <a:r>
              <a:rPr lang="en-US" altLang="en-US" dirty="0"/>
              <a:t>Economic socialism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8A525-5269-4AB8-BE4A-1E031DE621A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6739230" y="836735"/>
            <a:ext cx="2133600" cy="639763"/>
          </a:xfrm>
        </p:spPr>
        <p:txBody>
          <a:bodyPr/>
          <a:lstStyle/>
          <a:p>
            <a:pPr algn="r"/>
            <a:r>
              <a:rPr lang="en-US" altLang="en-US" dirty="0"/>
              <a:t>Right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154531-34F3-4903-A711-D26D29BCF0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19800" y="1371600"/>
            <a:ext cx="3352800" cy="4754563"/>
          </a:xfrm>
        </p:spPr>
        <p:txBody>
          <a:bodyPr/>
          <a:lstStyle/>
          <a:p>
            <a:pPr marL="633413" indent="336550">
              <a:spcBef>
                <a:spcPts val="0"/>
              </a:spcBef>
              <a:defRPr/>
            </a:pPr>
            <a:r>
              <a:rPr lang="en-US" dirty="0"/>
              <a:t>Trump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/>
              <a:t>Blame outsiders (Light green wedge) </a:t>
            </a:r>
          </a:p>
          <a:p>
            <a:pPr lvl="2">
              <a:spcBef>
                <a:spcPts val="0"/>
              </a:spcBef>
              <a:defRPr/>
            </a:pPr>
            <a:r>
              <a:rPr lang="en-US" dirty="0"/>
              <a:t>China</a:t>
            </a:r>
          </a:p>
          <a:p>
            <a:pPr lvl="2">
              <a:spcBef>
                <a:spcPts val="0"/>
              </a:spcBef>
              <a:defRPr/>
            </a:pPr>
            <a:r>
              <a:rPr lang="en-US" dirty="0"/>
              <a:t>Immigrants for wage stagnation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/>
              <a:t>Politicians have taken advantage of you!</a:t>
            </a:r>
          </a:p>
          <a:p>
            <a:pPr lvl="2">
              <a:spcBef>
                <a:spcPts val="0"/>
              </a:spcBef>
              <a:defRPr/>
            </a:pPr>
            <a:r>
              <a:rPr lang="en-US" dirty="0"/>
              <a:t>“drain the swamp”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/>
              <a:t>appeal to cultural identity</a:t>
            </a:r>
          </a:p>
          <a:p>
            <a:pPr lvl="2">
              <a:spcBef>
                <a:spcPts val="0"/>
              </a:spcBef>
              <a:defRPr/>
            </a:pPr>
            <a:r>
              <a:rPr lang="en-US" dirty="0"/>
              <a:t>Racism, nativism</a:t>
            </a:r>
          </a:p>
          <a:p>
            <a:pPr lvl="2">
              <a:spcBef>
                <a:spcPts val="0"/>
              </a:spcBef>
              <a:defRPr/>
            </a:pPr>
            <a:r>
              <a:rPr lang="en-US" dirty="0"/>
              <a:t>xenophobia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/>
              <a:t>Economic nationalism</a:t>
            </a:r>
          </a:p>
          <a:p>
            <a:pPr lvl="2">
              <a:spcBef>
                <a:spcPts val="0"/>
              </a:spcBef>
              <a:defRPr/>
            </a:pPr>
            <a:r>
              <a:rPr lang="en-US" dirty="0"/>
              <a:t>“Make America Great Again”</a:t>
            </a:r>
          </a:p>
          <a:p>
            <a:pPr marL="914400" lvl="2" indent="0">
              <a:spcBef>
                <a:spcPts val="0"/>
              </a:spcBef>
              <a:buFontTx/>
              <a:buNone/>
              <a:defRPr/>
            </a:pP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4B3039D-EB8B-4740-A366-D588DCEC4A21}"/>
              </a:ext>
            </a:extLst>
          </p:cNvPr>
          <p:cNvSpPr txBox="1">
            <a:spLocks/>
          </p:cNvSpPr>
          <p:nvPr/>
        </p:nvSpPr>
        <p:spPr bwMode="auto">
          <a:xfrm>
            <a:off x="3594893" y="1122362"/>
            <a:ext cx="2182813" cy="498475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bg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bg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bg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bg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bg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bg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bg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sz="1800" kern="0" dirty="0"/>
              <a:t>Moderates</a:t>
            </a:r>
          </a:p>
          <a:p>
            <a:pPr algn="ctr">
              <a:defRPr/>
            </a:pPr>
            <a:r>
              <a:rPr lang="en-US" sz="1800" kern="0" dirty="0"/>
              <a:t>“Establishment”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B704223-5150-44E6-AB54-01A3005C38A6}"/>
              </a:ext>
            </a:extLst>
          </p:cNvPr>
          <p:cNvSpPr txBox="1">
            <a:spLocks/>
          </p:cNvSpPr>
          <p:nvPr/>
        </p:nvSpPr>
        <p:spPr bwMode="auto">
          <a:xfrm>
            <a:off x="2819400" y="1565275"/>
            <a:ext cx="3733800" cy="49879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kern="0" dirty="0"/>
              <a:t>Status quo is good</a:t>
            </a:r>
          </a:p>
          <a:p>
            <a:pPr lvl="1">
              <a:spcBef>
                <a:spcPts val="0"/>
              </a:spcBef>
              <a:defRPr/>
            </a:pPr>
            <a:r>
              <a:rPr lang="en-US" kern="0" dirty="0"/>
              <a:t>Look at overall growth!</a:t>
            </a:r>
          </a:p>
          <a:p>
            <a:pPr lvl="2">
              <a:spcBef>
                <a:spcPts val="0"/>
              </a:spcBef>
              <a:defRPr/>
            </a:pPr>
            <a:r>
              <a:rPr lang="en-US" kern="0" dirty="0"/>
              <a:t>Globalization is good.</a:t>
            </a:r>
          </a:p>
          <a:p>
            <a:pPr lvl="2">
              <a:spcBef>
                <a:spcPts val="0"/>
              </a:spcBef>
              <a:defRPr/>
            </a:pPr>
            <a:r>
              <a:rPr lang="en-US" kern="0" dirty="0"/>
              <a:t>Poor people are being lifted up globally</a:t>
            </a:r>
          </a:p>
          <a:p>
            <a:pPr lvl="1">
              <a:spcBef>
                <a:spcPts val="0"/>
              </a:spcBef>
              <a:defRPr/>
            </a:pPr>
            <a:r>
              <a:rPr lang="en-US" kern="0" dirty="0"/>
              <a:t>“workers need to adapt to a changing world”</a:t>
            </a:r>
          </a:p>
          <a:p>
            <a:pPr lvl="2">
              <a:spcBef>
                <a:spcPts val="0"/>
              </a:spcBef>
              <a:defRPr/>
            </a:pPr>
            <a:r>
              <a:rPr lang="en-US" kern="0" dirty="0"/>
              <a:t>Get skills, go to college</a:t>
            </a:r>
          </a:p>
          <a:p>
            <a:pPr lvl="3">
              <a:spcBef>
                <a:spcPts val="0"/>
              </a:spcBef>
              <a:defRPr/>
            </a:pPr>
            <a:r>
              <a:rPr lang="en-US" kern="0" dirty="0"/>
              <a:t>But college is $$$$$</a:t>
            </a:r>
          </a:p>
          <a:p>
            <a:pPr lvl="1">
              <a:spcBef>
                <a:spcPts val="0"/>
              </a:spcBef>
              <a:defRPr/>
            </a:pPr>
            <a:r>
              <a:rPr lang="en-US" kern="0" dirty="0"/>
              <a:t>“internationalist” POV</a:t>
            </a:r>
          </a:p>
          <a:p>
            <a:pPr>
              <a:spcBef>
                <a:spcPts val="0"/>
              </a:spcBef>
              <a:defRPr/>
            </a:pPr>
            <a:r>
              <a:rPr lang="en-US" kern="0" dirty="0"/>
              <a:t>Who are they?</a:t>
            </a:r>
          </a:p>
          <a:p>
            <a:pPr lvl="1">
              <a:spcBef>
                <a:spcPts val="0"/>
              </a:spcBef>
              <a:defRPr/>
            </a:pPr>
            <a:r>
              <a:rPr lang="en-US" kern="0" dirty="0"/>
              <a:t>Mainstream Republicans</a:t>
            </a:r>
          </a:p>
          <a:p>
            <a:pPr lvl="2">
              <a:spcBef>
                <a:spcPts val="0"/>
              </a:spcBef>
              <a:defRPr/>
            </a:pPr>
            <a:r>
              <a:rPr lang="en-US" kern="0" dirty="0"/>
              <a:t>Bushes</a:t>
            </a:r>
          </a:p>
          <a:p>
            <a:pPr lvl="1">
              <a:spcBef>
                <a:spcPts val="0"/>
              </a:spcBef>
              <a:defRPr/>
            </a:pPr>
            <a:r>
              <a:rPr lang="en-US" kern="0" dirty="0"/>
              <a:t>Neo-liberal Democrats</a:t>
            </a:r>
          </a:p>
          <a:p>
            <a:pPr lvl="2">
              <a:spcBef>
                <a:spcPts val="0"/>
              </a:spcBef>
              <a:defRPr/>
            </a:pPr>
            <a:r>
              <a:rPr lang="en-US" kern="0" dirty="0"/>
              <a:t>“New Democrats”</a:t>
            </a:r>
          </a:p>
          <a:p>
            <a:pPr lvl="2">
              <a:spcBef>
                <a:spcPts val="0"/>
              </a:spcBef>
              <a:defRPr/>
            </a:pPr>
            <a:r>
              <a:rPr lang="en-US" kern="0" dirty="0"/>
              <a:t>Clintons</a:t>
            </a:r>
          </a:p>
          <a:p>
            <a:pPr marL="457200" lvl="1" indent="0">
              <a:buFontTx/>
              <a:buNone/>
              <a:defRPr/>
            </a:pPr>
            <a:endParaRPr lang="en-US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>
            <a:extLst>
              <a:ext uri="{FF2B5EF4-FFF2-40B4-BE49-F238E27FC236}">
                <a16:creationId xmlns:a16="http://schemas.microsoft.com/office/drawing/2014/main" id="{8900C1D1-D137-47F9-AE16-B75052838A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r>
              <a:rPr lang="en-US" altLang="en-US"/>
              <a:t>Other Effects of Economic Globalization (NIDL) on LDCs</a:t>
            </a: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05200C87-288F-47C7-83B1-1585EE1F0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1611923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en-US" sz="2800" dirty="0"/>
              <a:t>Leads to </a:t>
            </a:r>
            <a:r>
              <a:rPr lang="en-US" altLang="en-US" sz="2800" b="1" dirty="0">
                <a:solidFill>
                  <a:srgbClr val="FFFF00"/>
                </a:solidFill>
              </a:rPr>
              <a:t>Interregional Migration 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en-US" sz="2000" dirty="0"/>
              <a:t>urbanization in LDCs is largest migration flow globally 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en-US" sz="2000" dirty="0"/>
              <a:t>Migration to EPZs </a:t>
            </a:r>
          </a:p>
          <a:p>
            <a:pPr lvl="2">
              <a:spcBef>
                <a:spcPts val="600"/>
              </a:spcBef>
              <a:defRPr/>
            </a:pPr>
            <a:r>
              <a:rPr lang="en-US" altLang="en-US" sz="2000" dirty="0"/>
              <a:t>improves personal economic positions </a:t>
            </a:r>
          </a:p>
          <a:p>
            <a:pPr lvl="2">
              <a:spcBef>
                <a:spcPts val="600"/>
              </a:spcBef>
              <a:defRPr/>
            </a:pPr>
            <a:r>
              <a:rPr lang="en-US" altLang="en-US" sz="2000" dirty="0"/>
              <a:t>but weakens family and traditional culture</a:t>
            </a:r>
          </a:p>
          <a:p>
            <a:pPr lvl="2">
              <a:spcBef>
                <a:spcPts val="600"/>
              </a:spcBef>
              <a:defRPr/>
            </a:pPr>
            <a:r>
              <a:rPr lang="en-US" altLang="en-US" sz="2000" dirty="0"/>
              <a:t>Squatter settlements (not so much in China, but India, Brazil, Mexico)</a:t>
            </a:r>
          </a:p>
          <a:p>
            <a:pPr>
              <a:defRPr/>
            </a:pPr>
            <a:r>
              <a:rPr lang="en-US" altLang="en-US" sz="2800" b="1" dirty="0">
                <a:solidFill>
                  <a:srgbClr val="FFFF00"/>
                </a:solidFill>
              </a:rPr>
              <a:t>Regional differences</a:t>
            </a:r>
          </a:p>
          <a:p>
            <a:pPr lvl="1">
              <a:defRPr/>
            </a:pPr>
            <a:r>
              <a:rPr lang="en-US" altLang="en-US" sz="2400" dirty="0"/>
              <a:t>establishment of </a:t>
            </a:r>
            <a:r>
              <a:rPr lang="en-US" altLang="en-US" sz="2400" b="1" dirty="0">
                <a:solidFill>
                  <a:srgbClr val="FFFF00"/>
                </a:solidFill>
              </a:rPr>
              <a:t>Export Processing Zones (EPZs)</a:t>
            </a:r>
          </a:p>
          <a:p>
            <a:pPr lvl="1">
              <a:defRPr/>
            </a:pPr>
            <a:r>
              <a:rPr lang="en-US" altLang="en-US" sz="2400" dirty="0"/>
              <a:t>Favorable tax, regulations, etc. for foreign firms</a:t>
            </a:r>
          </a:p>
          <a:p>
            <a:pPr lvl="2">
              <a:defRPr/>
            </a:pPr>
            <a:r>
              <a:rPr lang="en-US" altLang="en-US" sz="2000" b="1" dirty="0">
                <a:solidFill>
                  <a:srgbClr val="FFFF00"/>
                </a:solidFill>
              </a:rPr>
              <a:t>maquiladoras</a:t>
            </a:r>
            <a:r>
              <a:rPr lang="en-US" altLang="en-US" sz="2000" dirty="0"/>
              <a:t> in Mexico</a:t>
            </a:r>
          </a:p>
          <a:p>
            <a:pPr lvl="2">
              <a:defRPr/>
            </a:pPr>
            <a:r>
              <a:rPr lang="en-US" altLang="en-US" sz="2000" b="1" dirty="0">
                <a:solidFill>
                  <a:srgbClr val="FFFF00"/>
                </a:solidFill>
              </a:rPr>
              <a:t>Special Economic Zones</a:t>
            </a:r>
            <a:r>
              <a:rPr lang="en-US" altLang="en-US" sz="2000" dirty="0"/>
              <a:t> (China)</a:t>
            </a:r>
          </a:p>
          <a:p>
            <a:pPr lvl="2">
              <a:defRPr/>
            </a:pPr>
            <a:r>
              <a:rPr lang="en-US" altLang="en-US" sz="2000" b="1" dirty="0">
                <a:solidFill>
                  <a:srgbClr val="FFFF00"/>
                </a:solidFill>
              </a:rPr>
              <a:t>Islands of Development </a:t>
            </a:r>
            <a:r>
              <a:rPr lang="en-US" altLang="en-US" sz="2000" dirty="0"/>
              <a:t>(sub-Saharan Africa) are cities, capitals, ports with concentrated econ. development, foreign inv. $</a:t>
            </a:r>
          </a:p>
          <a:p>
            <a:pPr lvl="2">
              <a:defRPr/>
            </a:pPr>
            <a:r>
              <a:rPr lang="en-US" altLang="en-US" sz="2000" dirty="0">
                <a:solidFill>
                  <a:srgbClr val="FFFF00"/>
                </a:solidFill>
              </a:rPr>
              <a:t>Can lead to unequal development within states (centrifugal)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1">
            <a:extLst>
              <a:ext uri="{FF2B5EF4-FFF2-40B4-BE49-F238E27FC236}">
                <a16:creationId xmlns:a16="http://schemas.microsoft.com/office/drawing/2014/main" id="{1E594E50-92A8-463B-9F0F-546AC5580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609600"/>
            <a:ext cx="8339138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>
            <a:extLst>
              <a:ext uri="{FF2B5EF4-FFF2-40B4-BE49-F238E27FC236}">
                <a16:creationId xmlns:a16="http://schemas.microsoft.com/office/drawing/2014/main" id="{227C04E4-08ED-4A5E-A872-7C981AF1E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939088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57F75-12D0-4FED-9747-76BDE79DF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dirty="0"/>
              <a:t>Interregional Migration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0CFE7A4-B9AB-4673-B998-F660A33F0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91" y="770398"/>
            <a:ext cx="7884709" cy="593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23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9F5D9896-DC26-48A3-A374-521ED73E4B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/>
          <a:lstStyle/>
          <a:p>
            <a:r>
              <a:rPr lang="en-US" altLang="en-US" dirty="0"/>
              <a:t>Other Effects of Economic Globalization (NIDL) </a:t>
            </a:r>
            <a:r>
              <a:rPr lang="en-US" altLang="en-US" u="sng" dirty="0"/>
              <a:t>on LDCs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0D6AA329-EB20-490A-9B0F-9FE209DDCC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3657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Gender opportunity</a:t>
            </a:r>
          </a:p>
          <a:p>
            <a:pPr lvl="1">
              <a:spcBef>
                <a:spcPct val="0"/>
              </a:spcBef>
            </a:pPr>
            <a:r>
              <a:rPr lang="en-US" altLang="en-US" sz="2400"/>
              <a:t>Entry of women into work force means added inc. household support, which improves the standard of living and lowers population growth rate.</a:t>
            </a:r>
          </a:p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Child labor</a:t>
            </a:r>
          </a:p>
          <a:p>
            <a:pPr lvl="1">
              <a:spcBef>
                <a:spcPct val="0"/>
              </a:spcBef>
            </a:pPr>
            <a:r>
              <a:rPr lang="en-US" altLang="en-US" sz="2400"/>
              <a:t>abuse and exploitation </a:t>
            </a:r>
          </a:p>
          <a:p>
            <a:pPr lvl="1">
              <a:spcBef>
                <a:spcPct val="0"/>
              </a:spcBef>
            </a:pPr>
            <a:r>
              <a:rPr lang="en-US" altLang="en-US" sz="2400"/>
              <a:t>use of child labor discourages further education which might hinder development in the long-run.</a:t>
            </a:r>
          </a:p>
        </p:txBody>
      </p:sp>
      <p:pic>
        <p:nvPicPr>
          <p:cNvPr id="3" name="Picture 2" descr="A picture containing bed, food, man, woman&#10;&#10;Description automatically generated">
            <a:extLst>
              <a:ext uri="{FF2B5EF4-FFF2-40B4-BE49-F238E27FC236}">
                <a16:creationId xmlns:a16="http://schemas.microsoft.com/office/drawing/2014/main" id="{35E739B4-9575-45E2-8026-6EFE9AD78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73550"/>
            <a:ext cx="41910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group of people preparing food in a kitchen&#10;&#10;Description automatically generated">
            <a:extLst>
              <a:ext uri="{FF2B5EF4-FFF2-40B4-BE49-F238E27FC236}">
                <a16:creationId xmlns:a16="http://schemas.microsoft.com/office/drawing/2014/main" id="{33AB090D-E1C7-45C2-A5F1-674042AC2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21150"/>
            <a:ext cx="38100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>
            <a:extLst>
              <a:ext uri="{FF2B5EF4-FFF2-40B4-BE49-F238E27FC236}">
                <a16:creationId xmlns:a16="http://schemas.microsoft.com/office/drawing/2014/main" id="{6C912F3D-A4D6-40B6-8067-0227FAC6D3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r>
              <a:rPr lang="en-US" altLang="en-US" dirty="0"/>
              <a:t>Other Effects of Economic Globalization (NIDL) </a:t>
            </a:r>
            <a:r>
              <a:rPr lang="en-US" altLang="en-US" u="sng" dirty="0"/>
              <a:t>on LDCs</a:t>
            </a: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FA2AAFAA-E239-4F09-8B5F-1CB17CF61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114300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en-US" sz="2400" b="1" dirty="0">
                <a:solidFill>
                  <a:srgbClr val="FFFF00"/>
                </a:solidFill>
              </a:rPr>
              <a:t>Environmental damage/pollution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2400" dirty="0"/>
              <a:t>One of the reasons multinational corps are locating in LDCs is to cut regulatory costs related to environmental laws (land site costs) and therefore make a bigger profit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2400" dirty="0"/>
              <a:t>invites new health ailments/pollution problems.</a:t>
            </a:r>
          </a:p>
          <a:p>
            <a:pPr lvl="1">
              <a:spcBef>
                <a:spcPct val="0"/>
              </a:spcBef>
              <a:defRPr/>
            </a:pPr>
            <a:endParaRPr lang="en-US" altLang="en-US" sz="2400" dirty="0"/>
          </a:p>
          <a:p>
            <a:pPr lvl="1">
              <a:spcBef>
                <a:spcPct val="0"/>
              </a:spcBef>
              <a:defRPr/>
            </a:pPr>
            <a:endParaRPr lang="en-US" altLang="en-US" sz="2400" dirty="0"/>
          </a:p>
          <a:p>
            <a:pPr lvl="1">
              <a:spcBef>
                <a:spcPct val="0"/>
              </a:spcBef>
              <a:defRPr/>
            </a:pPr>
            <a:endParaRPr lang="en-US" altLang="en-US" sz="2400" dirty="0"/>
          </a:p>
          <a:p>
            <a:pPr lvl="1">
              <a:spcBef>
                <a:spcPct val="0"/>
              </a:spcBef>
              <a:defRPr/>
            </a:pPr>
            <a:endParaRPr lang="en-US" altLang="en-US" sz="2400" dirty="0"/>
          </a:p>
          <a:p>
            <a:pPr lvl="1">
              <a:spcBef>
                <a:spcPct val="0"/>
              </a:spcBef>
              <a:defRPr/>
            </a:pPr>
            <a:endParaRPr lang="en-US" altLang="en-US" sz="2400" dirty="0"/>
          </a:p>
          <a:p>
            <a:pPr lvl="1">
              <a:spcBef>
                <a:spcPct val="0"/>
              </a:spcBef>
              <a:defRPr/>
            </a:pPr>
            <a:r>
              <a:rPr lang="en-US" altLang="en-US" sz="2400" dirty="0"/>
              <a:t>Beijing, China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B75FE2-5BED-49F3-88EB-84389179D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993" y="3200665"/>
            <a:ext cx="5248275" cy="350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C6AF1767-B10C-4CDF-AF13-2D095E6E8A0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/>
              <a:t>Diffusion of Industry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38A20268-2801-46ED-9D38-FED5A7D174C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685800"/>
            <a:ext cx="9144000" cy="5715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800"/>
              <a:t>Globalization has led to the relocation diffusion of industry from from a few wealthy MDCs to many LDCs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400"/>
              <a:t>This is made easier by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/>
              <a:t>Cheap, relatively fast shipping (think huge cargo ships stacked with railroad car containers)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/>
              <a:t>Communication advancements</a:t>
            </a:r>
          </a:p>
          <a:p>
            <a:pPr lvl="3" eaLnBrk="1" hangingPunct="1">
              <a:spcBef>
                <a:spcPct val="0"/>
              </a:spcBef>
            </a:pPr>
            <a:r>
              <a:rPr lang="en-US" altLang="en-US"/>
              <a:t>Factories can now be managed via the internet, cell phones</a:t>
            </a:r>
          </a:p>
          <a:p>
            <a:pPr lvl="3" eaLnBrk="1" hangingPunct="1">
              <a:spcBef>
                <a:spcPct val="0"/>
              </a:spcBef>
            </a:pPr>
            <a:r>
              <a:rPr lang="en-US" altLang="en-US"/>
              <a:t>Money for investment (capital) can be moved over wires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</a:rPr>
              <a:t>Free trade = elimination of trade barriers</a:t>
            </a:r>
          </a:p>
          <a:p>
            <a:pPr lvl="3" eaLnBrk="1" hangingPunct="1">
              <a:spcBef>
                <a:spcPct val="0"/>
              </a:spcBef>
            </a:pPr>
            <a:r>
              <a:rPr lang="en-US" altLang="en-US"/>
              <a:t>Trade barriers can come in many forms</a:t>
            </a:r>
          </a:p>
          <a:p>
            <a:pPr lvl="4" eaLnBrk="1" hangingPunct="1">
              <a:spcBef>
                <a:spcPct val="0"/>
              </a:spcBef>
            </a:pPr>
            <a:r>
              <a:rPr lang="en-US" altLang="en-US"/>
              <a:t>Quotas on goods allowed to be imported</a:t>
            </a:r>
          </a:p>
          <a:p>
            <a:pPr lvl="4" eaLnBrk="1" hangingPunct="1">
              <a:spcBef>
                <a:spcPct val="0"/>
              </a:spcBef>
            </a:pPr>
            <a:r>
              <a:rPr lang="en-US" altLang="en-US"/>
              <a:t>Strict regulations on goods allowed to be imported (like EU restrictions on GMOs)</a:t>
            </a:r>
          </a:p>
          <a:p>
            <a:pPr lvl="4" eaLnBrk="1" hangingPunct="1">
              <a:spcBef>
                <a:spcPct val="0"/>
              </a:spcBef>
            </a:pPr>
            <a:r>
              <a:rPr lang="en-US" altLang="en-US"/>
              <a:t>Government subsidies which allow a domestic producer to sell and export at under cost (we do this with corn, just ask Mexican corn farmers)</a:t>
            </a:r>
          </a:p>
          <a:p>
            <a:pPr lvl="3" eaLnBrk="1" hangingPunct="1">
              <a:spcBef>
                <a:spcPct val="0"/>
              </a:spcBef>
            </a:pPr>
            <a:r>
              <a:rPr lang="en-US" altLang="en-US" b="1">
                <a:solidFill>
                  <a:srgbClr val="FFFF00"/>
                </a:solidFill>
              </a:rPr>
              <a:t>Most common example of trade barriers are TARIFFS!</a:t>
            </a:r>
          </a:p>
          <a:p>
            <a:pPr lvl="4" eaLnBrk="1" hangingPunct="1">
              <a:spcBef>
                <a:spcPct val="0"/>
              </a:spcBef>
            </a:pPr>
            <a:endParaRPr lang="en-US" altLang="en-US">
              <a:solidFill>
                <a:srgbClr val="FFFF00"/>
              </a:solidFill>
            </a:endParaRP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>
            <a:extLst>
              <a:ext uri="{FF2B5EF4-FFF2-40B4-BE49-F238E27FC236}">
                <a16:creationId xmlns:a16="http://schemas.microsoft.com/office/drawing/2014/main" id="{5CD7A241-686F-40F5-8C27-04928E94F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r>
              <a:rPr lang="en-US" altLang="en-US" dirty="0"/>
              <a:t>Other Effects of Economic Globalization (NIDL) </a:t>
            </a:r>
            <a:r>
              <a:rPr lang="en-US" altLang="en-US" u="sng" dirty="0"/>
              <a:t>on LDCs</a:t>
            </a: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BDB664E4-0ED3-4F4A-9511-0064FA7C8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160020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en-US" sz="2400" b="1" dirty="0">
                <a:solidFill>
                  <a:srgbClr val="FFFF00"/>
                </a:solidFill>
              </a:rPr>
              <a:t>Cultural change 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2400" dirty="0"/>
              <a:t>Westernization of production, management, etc., changes the social and cultural relationships (e.g., women in the workplace, language, cultural disruption, lifestyle, etc.)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2400" dirty="0"/>
              <a:t>Relates to the diffusion of pop culture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dirty="0"/>
          </a:p>
        </p:txBody>
      </p:sp>
      <p:pic>
        <p:nvPicPr>
          <p:cNvPr id="3" name="Picture 2" descr="A person sitting at a table in a restaurant&#10;&#10;Description automatically generated">
            <a:extLst>
              <a:ext uri="{FF2B5EF4-FFF2-40B4-BE49-F238E27FC236}">
                <a16:creationId xmlns:a16="http://schemas.microsoft.com/office/drawing/2014/main" id="{4966DE42-FA4D-42A1-B41A-37AFC105C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90937"/>
            <a:ext cx="47244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picture containing outdoor, water, boat, sitting&#10;&#10;Description automatically generated">
            <a:extLst>
              <a:ext uri="{FF2B5EF4-FFF2-40B4-BE49-F238E27FC236}">
                <a16:creationId xmlns:a16="http://schemas.microsoft.com/office/drawing/2014/main" id="{1BC571EF-B448-44ED-B26B-5D6DDF0A1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3944938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498AD44E-6B8C-4488-9BA6-20D27D9BDFE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dirty="0"/>
              <a:t>Deindustrialization </a:t>
            </a:r>
            <a:r>
              <a:rPr lang="en-US" altLang="en-US" u="sng" dirty="0"/>
              <a:t>in MDCs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1380FE82-A757-4196-8B3C-76590D9077F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2400" y="685800"/>
            <a:ext cx="8991600" cy="5715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800" dirty="0"/>
              <a:t>How has this impacted American manufacturing?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400" b="1" dirty="0">
                <a:solidFill>
                  <a:srgbClr val="FFFF00"/>
                </a:solidFill>
              </a:rPr>
              <a:t>“deindustrialization”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dirty="0"/>
              <a:t>Company’s looking to increase profits have moved manufacturing jobs to lower wage areas.</a:t>
            </a:r>
          </a:p>
          <a:p>
            <a:pPr lvl="3" eaLnBrk="1" hangingPunct="1">
              <a:spcBef>
                <a:spcPct val="0"/>
              </a:spcBef>
            </a:pPr>
            <a:r>
              <a:rPr lang="en-US" altLang="en-US" sz="2400" dirty="0"/>
              <a:t>Since 2000, US has lost 5 million manufacturing jobs </a:t>
            </a:r>
          </a:p>
          <a:p>
            <a:pPr lvl="3" eaLnBrk="1" hangingPunct="1">
              <a:spcBef>
                <a:spcPct val="0"/>
              </a:spcBef>
            </a:pPr>
            <a:r>
              <a:rPr lang="en-US" altLang="en-US" sz="2400" dirty="0"/>
              <a:t>similar situation in EU and Japan (MDCs)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dirty="0"/>
              <a:t>This has also been driven by </a:t>
            </a:r>
            <a:r>
              <a:rPr lang="en-US" altLang="en-US" dirty="0">
                <a:solidFill>
                  <a:srgbClr val="FFFF00"/>
                </a:solidFill>
              </a:rPr>
              <a:t>automation (replacing human jobs with machines/robots)</a:t>
            </a:r>
          </a:p>
          <a:p>
            <a:pPr lvl="3" eaLnBrk="1" hangingPunct="1">
              <a:spcBef>
                <a:spcPct val="0"/>
              </a:spcBef>
            </a:pPr>
            <a:r>
              <a:rPr lang="en-US" altLang="en-US" sz="2400" dirty="0"/>
              <a:t>linked video may overestimate this effect</a:t>
            </a:r>
          </a:p>
          <a:p>
            <a:pPr lvl="3" eaLnBrk="1" hangingPunct="1">
              <a:spcBef>
                <a:spcPct val="0"/>
              </a:spcBef>
            </a:pPr>
            <a:r>
              <a:rPr lang="en-US" altLang="en-US" sz="2400" dirty="0"/>
              <a:t>When trade was normalized with China manufacturing jobs dropped dramatically, that is not all automation</a:t>
            </a:r>
          </a:p>
          <a:p>
            <a:pPr lvl="4" eaLnBrk="1" hangingPunct="1">
              <a:spcBef>
                <a:spcPct val="0"/>
              </a:spcBef>
            </a:pPr>
            <a:r>
              <a:rPr lang="en-US" altLang="en-US" sz="2400" dirty="0"/>
              <a:t>correlation ≠ causation, but still….</a:t>
            </a:r>
          </a:p>
          <a:p>
            <a:pPr lvl="4" eaLnBrk="1" hangingPunct="1">
              <a:spcBef>
                <a:spcPct val="0"/>
              </a:spcBef>
            </a:pPr>
            <a:endParaRPr lang="en-US" altLang="en-US" sz="2400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AF282C84-4ECE-4AE5-843E-D3D763D92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04800"/>
            <a:ext cx="84486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Content Placeholder 4">
            <a:extLst>
              <a:ext uri="{FF2B5EF4-FFF2-40B4-BE49-F238E27FC236}">
                <a16:creationId xmlns:a16="http://schemas.microsoft.com/office/drawing/2014/main" id="{C693328A-CD66-4B1E-A27F-CB9DB2C90F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5638800"/>
            <a:ext cx="8991600" cy="914400"/>
          </a:xfrm>
        </p:spPr>
        <p:txBody>
          <a:bodyPr/>
          <a:lstStyle/>
          <a:p>
            <a:r>
              <a:rPr lang="en-US" altLang="en-US" sz="2000" b="1" dirty="0">
                <a:solidFill>
                  <a:srgbClr val="FFFF00"/>
                </a:solidFill>
              </a:rPr>
              <a:t>For more on how China “cheats” on trade (see article on </a:t>
            </a:r>
            <a:r>
              <a:rPr lang="en-US" altLang="en-US" sz="2000" b="1" dirty="0">
                <a:solidFill>
                  <a:srgbClr val="FFFF00"/>
                </a:solidFill>
                <a:hlinkClick r:id="rId4"/>
              </a:rPr>
              <a:t>website</a:t>
            </a:r>
            <a:r>
              <a:rPr lang="en-US" altLang="en-US" sz="2000" b="1" dirty="0">
                <a:solidFill>
                  <a:srgbClr val="FFFF00"/>
                </a:solidFill>
              </a:rPr>
              <a:t>)</a:t>
            </a:r>
          </a:p>
          <a:p>
            <a:r>
              <a:rPr lang="en-US" altLang="en-US" sz="2000" b="1" dirty="0">
                <a:solidFill>
                  <a:srgbClr val="FFFF00"/>
                </a:solidFill>
              </a:rPr>
              <a:t>And where did China learn to do this? (see article on </a:t>
            </a:r>
            <a:r>
              <a:rPr lang="en-US" altLang="en-US" sz="2000" b="1" dirty="0">
                <a:solidFill>
                  <a:srgbClr val="FFFF00"/>
                </a:solidFill>
                <a:hlinkClick r:id="rId4"/>
              </a:rPr>
              <a:t>website</a:t>
            </a:r>
            <a:r>
              <a:rPr lang="en-US" altLang="en-US" sz="2000" b="1" dirty="0">
                <a:solidFill>
                  <a:srgbClr val="FFFF00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>
            <a:extLst>
              <a:ext uri="{FF2B5EF4-FFF2-40B4-BE49-F238E27FC236}">
                <a16:creationId xmlns:a16="http://schemas.microsoft.com/office/drawing/2014/main" id="{368977DF-8084-4058-9960-6513BBCAF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407193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itle 2">
            <a:extLst>
              <a:ext uri="{FF2B5EF4-FFF2-40B4-BE49-F238E27FC236}">
                <a16:creationId xmlns:a16="http://schemas.microsoft.com/office/drawing/2014/main" id="{F6437277-095B-4C8B-8187-9A146FA443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14300"/>
            <a:ext cx="7772400" cy="876300"/>
          </a:xfrm>
        </p:spPr>
        <p:txBody>
          <a:bodyPr/>
          <a:lstStyle/>
          <a:p>
            <a:r>
              <a:rPr lang="en-US" altLang="en-US"/>
              <a:t>Global Production (Steel)</a:t>
            </a:r>
          </a:p>
        </p:txBody>
      </p:sp>
      <p:pic>
        <p:nvPicPr>
          <p:cNvPr id="46084" name="Picture 3">
            <a:extLst>
              <a:ext uri="{FF2B5EF4-FFF2-40B4-BE49-F238E27FC236}">
                <a16:creationId xmlns:a16="http://schemas.microsoft.com/office/drawing/2014/main" id="{B5A0E424-264B-431A-A725-16C94130B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141913"/>
            <a:ext cx="3276600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4">
            <a:extLst>
              <a:ext uri="{FF2B5EF4-FFF2-40B4-BE49-F238E27FC236}">
                <a16:creationId xmlns:a16="http://schemas.microsoft.com/office/drawing/2014/main" id="{D7E81613-9B2F-4286-98E2-F06CCBF858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3" y="1676400"/>
            <a:ext cx="4668837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AA5DDBF7-21F7-439A-9079-924F51ED568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7938" y="152400"/>
            <a:ext cx="9144001" cy="609600"/>
          </a:xfrm>
        </p:spPr>
        <p:txBody>
          <a:bodyPr/>
          <a:lstStyle/>
          <a:p>
            <a:pPr marL="342900" indent="-342900" eaLnBrk="1" hangingPunct="1"/>
            <a:r>
              <a:rPr lang="en-US" altLang="en-US" sz="3600" dirty="0"/>
              <a:t>Effects of Economic Globalization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05B257DA-2B26-4640-98C1-317ECD18398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7938" y="762000"/>
            <a:ext cx="9364662" cy="3200400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New International Division of Labor</a:t>
            </a:r>
            <a:endParaRPr lang="en-US" altLang="en-US" sz="2800" dirty="0"/>
          </a:p>
          <a:p>
            <a:pPr lvl="1" eaLnBrk="1" hangingPunct="1"/>
            <a:r>
              <a:rPr lang="en-US" altLang="en-US" dirty="0"/>
              <a:t>process by which companies move </a:t>
            </a:r>
            <a:r>
              <a:rPr lang="en-US" altLang="en-US" b="1" u="sng" dirty="0">
                <a:solidFill>
                  <a:srgbClr val="FFFF00"/>
                </a:solidFill>
              </a:rPr>
              <a:t>low skill industrial jobs to other regions with cheap labor</a:t>
            </a:r>
            <a:r>
              <a:rPr lang="en-US" altLang="en-US" dirty="0"/>
              <a:t> </a:t>
            </a:r>
            <a:r>
              <a:rPr lang="en-US" altLang="en-US" b="1" u="sng" dirty="0">
                <a:solidFill>
                  <a:srgbClr val="FFFF00"/>
                </a:solidFill>
              </a:rPr>
              <a:t>while retaining high-skilled jobs. </a:t>
            </a:r>
            <a:r>
              <a:rPr lang="en-US" altLang="en-US" b="1" dirty="0">
                <a:solidFill>
                  <a:srgbClr val="FF0000"/>
                </a:solidFill>
              </a:rPr>
              <a:t>(there are two sides to the division)</a:t>
            </a:r>
            <a:endParaRPr lang="en-US" altLang="en-US" b="1" u="sng" dirty="0">
              <a:solidFill>
                <a:srgbClr val="FF0000"/>
              </a:solidFill>
            </a:endParaRPr>
          </a:p>
          <a:p>
            <a:pPr lvl="2" eaLnBrk="1" hangingPunct="1"/>
            <a:r>
              <a:rPr lang="en-US" altLang="en-US" dirty="0"/>
              <a:t>MDCs = keep and create new jobs that require high skills but add higher wealth. </a:t>
            </a:r>
          </a:p>
          <a:p>
            <a:pPr lvl="3" eaLnBrk="1" hangingPunct="1"/>
            <a:r>
              <a:rPr lang="en-US" altLang="en-US" sz="2400" dirty="0"/>
              <a:t>High-skill manufacturing, engineering, design, advertising and marketing, technology, data, decision-making.</a:t>
            </a:r>
          </a:p>
          <a:p>
            <a:pPr lvl="3" eaLnBrk="1" hangingPunct="1"/>
            <a:r>
              <a:rPr lang="en-US" altLang="en-US" sz="2400" dirty="0"/>
              <a:t>Do these sound familiar?</a:t>
            </a:r>
          </a:p>
          <a:p>
            <a:pPr lvl="4" eaLnBrk="1" hangingPunct="1"/>
            <a:r>
              <a:rPr lang="en-US" altLang="en-US" sz="2400" dirty="0"/>
              <a:t>Mostly quaternary and quinary jobs</a:t>
            </a:r>
            <a:r>
              <a:rPr lang="en-US" altLang="en-US" dirty="0"/>
              <a:t>	</a:t>
            </a:r>
          </a:p>
          <a:p>
            <a:pPr lvl="2" eaLnBrk="1" hangingPunct="1"/>
            <a:r>
              <a:rPr lang="en-US" altLang="en-US" dirty="0"/>
              <a:t>LDCs = new secondary jobs are unskilled, labor-intensive</a:t>
            </a:r>
          </a:p>
          <a:p>
            <a:pPr lvl="2" eaLnBrk="1" hangingPunct="1"/>
            <a:r>
              <a:rPr lang="en-US" altLang="en-US" dirty="0"/>
              <a:t>This is so Wallerstein!</a:t>
            </a:r>
          </a:p>
          <a:p>
            <a:pPr lvl="3"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763E26D4-8195-4374-BD84-398A0CD110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altLang="en-US"/>
              <a:t>Effects of Economic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83CB5-CDAF-49B9-A808-185E742A12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76200" y="609600"/>
            <a:ext cx="9220200" cy="60579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800" i="1" dirty="0"/>
              <a:t>My favorite lectures is when I draw the following graph on the board to show the varying effects of globalization on different segments of the global pop.  I am going to try to replicate that here.</a:t>
            </a:r>
          </a:p>
          <a:p>
            <a:pPr lvl="1">
              <a:spcBef>
                <a:spcPct val="0"/>
              </a:spcBef>
            </a:pPr>
            <a:r>
              <a:rPr lang="en-US" altLang="en-US" sz="2400" dirty="0"/>
              <a:t>You may want to draw this yourself as a way to learn it.  I will be going step-by-step. This is best done by viewing this power point through the slide show function.</a:t>
            </a:r>
          </a:p>
          <a:p>
            <a:pPr lvl="1">
              <a:spcBef>
                <a:spcPct val="0"/>
              </a:spcBef>
            </a:pPr>
            <a:r>
              <a:rPr lang="en-US" altLang="en-US" sz="2400" dirty="0"/>
              <a:t>These numbers are rough estimates, it is supposed to reflect general trends, it is not intended to be exact.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The four groups discussed will be:</a:t>
            </a:r>
          </a:p>
          <a:p>
            <a:pPr lvl="1">
              <a:spcBef>
                <a:spcPct val="0"/>
              </a:spcBef>
            </a:pPr>
            <a:r>
              <a:rPr lang="en-US" altLang="en-US" sz="2400" dirty="0">
                <a:solidFill>
                  <a:srgbClr val="FFFF00"/>
                </a:solidFill>
              </a:rPr>
              <a:t>Highly skilled people in MDCs</a:t>
            </a:r>
          </a:p>
          <a:p>
            <a:pPr lvl="1">
              <a:spcBef>
                <a:spcPct val="0"/>
              </a:spcBef>
            </a:pPr>
            <a:r>
              <a:rPr lang="en-US" altLang="en-US" sz="2400" dirty="0">
                <a:solidFill>
                  <a:srgbClr val="FFFF00"/>
                </a:solidFill>
              </a:rPr>
              <a:t>Unskilled workers in MDCs (often middle class, working class and poor)</a:t>
            </a:r>
          </a:p>
          <a:p>
            <a:pPr lvl="1">
              <a:spcBef>
                <a:spcPct val="0"/>
              </a:spcBef>
            </a:pPr>
            <a:r>
              <a:rPr lang="en-US" altLang="en-US" sz="2400" dirty="0">
                <a:solidFill>
                  <a:srgbClr val="FFFF00"/>
                </a:solidFill>
              </a:rPr>
              <a:t>LDC residents connected to international trade</a:t>
            </a:r>
          </a:p>
          <a:p>
            <a:pPr lvl="1">
              <a:spcBef>
                <a:spcPct val="0"/>
              </a:spcBef>
            </a:pPr>
            <a:r>
              <a:rPr lang="en-US" altLang="en-US" sz="2400" dirty="0">
                <a:solidFill>
                  <a:srgbClr val="FFFF00"/>
                </a:solidFill>
              </a:rPr>
              <a:t>LDC residents not connected or isolated from int’l trade.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ubenstein_Lecture">
  <a:themeElements>
    <a:clrScheme name="Rubenstein_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ubenstein_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ubenstein_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benstein_Lectur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benstein_Lectur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benstein_Lectur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benstein_Lectur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benstein_Lectur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2004:Templates:My Templates:Rubenstein_Lecture.pot</Template>
  <TotalTime>53440</TotalTime>
  <Words>1944</Words>
  <Application>Microsoft Office PowerPoint</Application>
  <PresentationFormat>On-screen Show (4:3)</PresentationFormat>
  <Paragraphs>228</Paragraphs>
  <Slides>40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Arial</vt:lpstr>
      <vt:lpstr>Rubenstein_Lecture</vt:lpstr>
      <vt:lpstr>Globalization  and the New International Division of Labor</vt:lpstr>
      <vt:lpstr>Review:  What is globalization?</vt:lpstr>
      <vt:lpstr>Diffusion of Industry</vt:lpstr>
      <vt:lpstr>Diffusion of Industry</vt:lpstr>
      <vt:lpstr>Deindustrialization in MDCs</vt:lpstr>
      <vt:lpstr>PowerPoint Presentation</vt:lpstr>
      <vt:lpstr>Global Production (Steel)</vt:lpstr>
      <vt:lpstr>Effects of Economic Globalization</vt:lpstr>
      <vt:lpstr>Effects of Economic Globalization</vt:lpstr>
      <vt:lpstr>Globalization/Int’l Trade Model/Neo-liberalism/New Int’l Division of Labor</vt:lpstr>
      <vt:lpstr>PowerPoint Presentation</vt:lpstr>
      <vt:lpstr>Globalization/Int’l Trade Model/Neo-liberalism/New Int’l Division of Labor</vt:lpstr>
      <vt:lpstr>PowerPoint Presentation</vt:lpstr>
      <vt:lpstr>Globalization/Int’l Trade Model/Neo-liberalism/New Int’l Division of Labor</vt:lpstr>
      <vt:lpstr>PowerPoint Presentation</vt:lpstr>
      <vt:lpstr>Globalization/Int’l Trade Model/Neo-liberalism/New Int’l Division of Labor</vt:lpstr>
      <vt:lpstr>PowerPoint Presentation</vt:lpstr>
      <vt:lpstr>Globalization/Int’l Trade Model/Neo-liberalism/New Int’l Division of Labor</vt:lpstr>
      <vt:lpstr>PowerPoint Presentation</vt:lpstr>
      <vt:lpstr>Globalization/Int’l Trade Model/Neo-liberalism/New Int’l Division of Labor</vt:lpstr>
      <vt:lpstr>PowerPoint Presentation</vt:lpstr>
      <vt:lpstr>PowerPoint Presentation</vt:lpstr>
      <vt:lpstr>China Wage Gap</vt:lpstr>
      <vt:lpstr>Globalization/Int’l Trade Model/Neo-liberalism/New Int’l Division of Labor</vt:lpstr>
      <vt:lpstr>PowerPoint Presentation</vt:lpstr>
      <vt:lpstr>Globalization/Int’l Trade Model/Neo-liberalism/New Int’l Division of Labor</vt:lpstr>
      <vt:lpstr>PowerPoint Presentation</vt:lpstr>
      <vt:lpstr>Globalization/Int’l Trade Model/Neo-liberalism/New Int’l Division of Labor</vt:lpstr>
      <vt:lpstr>Globalization/Int’l Trade Model/Neo-liberalism/New Int’l Division of Labor</vt:lpstr>
      <vt:lpstr>PowerPoint Presentation</vt:lpstr>
      <vt:lpstr>Globalization/Int’l Trade Model/Neo-liberalism/New Int’l Division of Labor</vt:lpstr>
      <vt:lpstr>PowerPoint Presentation</vt:lpstr>
      <vt:lpstr>Who should these unskilled workers blame for the “Middle Class Squeeze”? Opinions vary!</vt:lpstr>
      <vt:lpstr>Other Effects of Economic Globalization (NIDL) on LDCs</vt:lpstr>
      <vt:lpstr>PowerPoint Presentation</vt:lpstr>
      <vt:lpstr>PowerPoint Presentation</vt:lpstr>
      <vt:lpstr>Interregional Migration</vt:lpstr>
      <vt:lpstr>Other Effects of Economic Globalization (NIDL) on LDCs</vt:lpstr>
      <vt:lpstr>Other Effects of Economic Globalization (NIDL) on LDCs</vt:lpstr>
      <vt:lpstr>Other Effects of Economic Globalization (NIDL) on LDCs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Acheson</dc:creator>
  <cp:lastModifiedBy>Paul Stepek</cp:lastModifiedBy>
  <cp:revision>705</cp:revision>
  <dcterms:created xsi:type="dcterms:W3CDTF">2009-12-24T02:40:43Z</dcterms:created>
  <dcterms:modified xsi:type="dcterms:W3CDTF">2023-03-18T16:40:23Z</dcterms:modified>
</cp:coreProperties>
</file>