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25" r:id="rId2"/>
    <p:sldId id="531" r:id="rId3"/>
    <p:sldId id="528" r:id="rId4"/>
    <p:sldId id="526" r:id="rId5"/>
    <p:sldId id="529" r:id="rId6"/>
    <p:sldId id="533" r:id="rId7"/>
    <p:sldId id="534" r:id="rId8"/>
    <p:sldId id="535" r:id="rId9"/>
    <p:sldId id="536" r:id="rId10"/>
    <p:sldId id="532" r:id="rId11"/>
    <p:sldId id="52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  <p15:guide id="5" pos="1344">
          <p15:clr>
            <a:srgbClr val="A4A3A4"/>
          </p15:clr>
        </p15:guide>
        <p15:guide id="6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51875-CBDB-454B-8392-527C2B89A94F}" v="115" dt="2022-01-31T13:17:05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1500" y="96"/>
      </p:cViewPr>
      <p:guideLst>
        <p:guide orient="horz" pos="1248"/>
        <p:guide orient="horz" pos="720"/>
        <p:guide pos="480"/>
        <p:guide pos="2880"/>
        <p:guide pos="134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09551875-CBDB-454B-8392-527C2B89A94F}"/>
    <pc:docChg chg="modSld">
      <pc:chgData name="Paul Stepek" userId="29cdd14380280b54" providerId="LiveId" clId="{09551875-CBDB-454B-8392-527C2B89A94F}" dt="2022-01-31T13:17:05.666" v="129" actId="20577"/>
      <pc:docMkLst>
        <pc:docMk/>
      </pc:docMkLst>
      <pc:sldChg chg="modSp modAnim">
        <pc:chgData name="Paul Stepek" userId="29cdd14380280b54" providerId="LiveId" clId="{09551875-CBDB-454B-8392-527C2B89A94F}" dt="2022-01-31T13:17:05.666" v="129" actId="20577"/>
        <pc:sldMkLst>
          <pc:docMk/>
          <pc:sldMk cId="0" sldId="527"/>
        </pc:sldMkLst>
        <pc:spChg chg="mod">
          <ac:chgData name="Paul Stepek" userId="29cdd14380280b54" providerId="LiveId" clId="{09551875-CBDB-454B-8392-527C2B89A94F}" dt="2022-01-31T13:17:05.666" v="129" actId="20577"/>
          <ac:spMkLst>
            <pc:docMk/>
            <pc:sldMk cId="0" sldId="527"/>
            <ac:spMk id="11" creationId="{143002E2-3414-4C21-83E8-EEC8490C1849}"/>
          </ac:spMkLst>
        </pc:spChg>
        <pc:spChg chg="mod">
          <ac:chgData name="Paul Stepek" userId="29cdd14380280b54" providerId="LiveId" clId="{09551875-CBDB-454B-8392-527C2B89A94F}" dt="2022-01-31T13:16:09.682" v="127" actId="14100"/>
          <ac:spMkLst>
            <pc:docMk/>
            <pc:sldMk cId="0" sldId="527"/>
            <ac:spMk id="39938" creationId="{7E56ED76-77EB-4051-9C63-6EEF103C9FBD}"/>
          </ac:spMkLst>
        </pc:spChg>
      </pc:sldChg>
      <pc:sldChg chg="addSp modSp mod">
        <pc:chgData name="Paul Stepek" userId="29cdd14380280b54" providerId="LiveId" clId="{09551875-CBDB-454B-8392-527C2B89A94F}" dt="2022-01-31T13:11:29.613" v="43" actId="207"/>
        <pc:sldMkLst>
          <pc:docMk/>
          <pc:sldMk cId="0" sldId="532"/>
        </pc:sldMkLst>
        <pc:spChg chg="add mod">
          <ac:chgData name="Paul Stepek" userId="29cdd14380280b54" providerId="LiveId" clId="{09551875-CBDB-454B-8392-527C2B89A94F}" dt="2022-01-31T13:11:29.613" v="43" actId="207"/>
          <ac:spMkLst>
            <pc:docMk/>
            <pc:sldMk cId="0" sldId="532"/>
            <ac:spMk id="2" creationId="{948543AE-D1AC-49FE-80FD-B34E852E0503}"/>
          </ac:spMkLst>
        </pc:spChg>
        <pc:spChg chg="mod">
          <ac:chgData name="Paul Stepek" userId="29cdd14380280b54" providerId="LiveId" clId="{09551875-CBDB-454B-8392-527C2B89A94F}" dt="2022-01-31T13:11:22.229" v="42" actId="313"/>
          <ac:spMkLst>
            <pc:docMk/>
            <pc:sldMk cId="0" sldId="532"/>
            <ac:spMk id="3" creationId="{7C5C93A9-6D99-4B91-90B8-99D07BC5CECF}"/>
          </ac:spMkLst>
        </pc:spChg>
      </pc:sldChg>
      <pc:sldChg chg="addSp modSp mod">
        <pc:chgData name="Paul Stepek" userId="29cdd14380280b54" providerId="LiveId" clId="{09551875-CBDB-454B-8392-527C2B89A94F}" dt="2022-01-31T13:08:19.947" v="7" actId="170"/>
        <pc:sldMkLst>
          <pc:docMk/>
          <pc:sldMk cId="0" sldId="533"/>
        </pc:sldMkLst>
        <pc:picChg chg="add mod">
          <ac:chgData name="Paul Stepek" userId="29cdd14380280b54" providerId="LiveId" clId="{09551875-CBDB-454B-8392-527C2B89A94F}" dt="2022-01-31T13:08:15.946" v="6" actId="14100"/>
          <ac:picMkLst>
            <pc:docMk/>
            <pc:sldMk cId="0" sldId="533"/>
            <ac:picMk id="3" creationId="{9DA79AB4-BCB2-4538-A643-0B8124E7B0D0}"/>
          </ac:picMkLst>
        </pc:picChg>
        <pc:picChg chg="mod">
          <ac:chgData name="Paul Stepek" userId="29cdd14380280b54" providerId="LiveId" clId="{09551875-CBDB-454B-8392-527C2B89A94F}" dt="2022-01-31T13:08:19.947" v="7" actId="170"/>
          <ac:picMkLst>
            <pc:docMk/>
            <pc:sldMk cId="0" sldId="533"/>
            <ac:picMk id="20483" creationId="{762C8D1C-E78A-4BB2-94FF-F2309B2BE0CE}"/>
          </ac:picMkLst>
        </pc:picChg>
      </pc:sldChg>
    </pc:docChg>
  </pc:docChgLst>
  <pc:docChgLst>
    <pc:chgData name="Paul Stepek" userId="29cdd14380280b54" providerId="LiveId" clId="{A9DC046B-D2D6-4436-8B37-CFE35335E2F2}"/>
    <pc:docChg chg="modSld">
      <pc:chgData name="Paul Stepek" userId="29cdd14380280b54" providerId="LiveId" clId="{A9DC046B-D2D6-4436-8B37-CFE35335E2F2}" dt="2021-02-11T01:54:42.527" v="212" actId="14100"/>
      <pc:docMkLst>
        <pc:docMk/>
      </pc:docMkLst>
      <pc:sldChg chg="modSp mod modAnim">
        <pc:chgData name="Paul Stepek" userId="29cdd14380280b54" providerId="LiveId" clId="{A9DC046B-D2D6-4436-8B37-CFE35335E2F2}" dt="2021-02-11T01:54:42.527" v="212" actId="14100"/>
        <pc:sldMkLst>
          <pc:docMk/>
          <pc:sldMk cId="0" sldId="532"/>
        </pc:sldMkLst>
        <pc:spChg chg="mod">
          <ac:chgData name="Paul Stepek" userId="29cdd14380280b54" providerId="LiveId" clId="{A9DC046B-D2D6-4436-8B37-CFE35335E2F2}" dt="2021-02-11T01:54:42.527" v="212" actId="14100"/>
          <ac:spMkLst>
            <pc:docMk/>
            <pc:sldMk cId="0" sldId="532"/>
            <ac:spMk id="3" creationId="{7C5C93A9-6D99-4B91-90B8-99D07BC5CECF}"/>
          </ac:spMkLst>
        </pc:spChg>
        <pc:spChg chg="mod">
          <ac:chgData name="Paul Stepek" userId="29cdd14380280b54" providerId="LiveId" clId="{A9DC046B-D2D6-4436-8B37-CFE35335E2F2}" dt="2021-02-11T01:52:03.066" v="85" actId="1076"/>
          <ac:spMkLst>
            <pc:docMk/>
            <pc:sldMk cId="0" sldId="532"/>
            <ac:spMk id="24578" creationId="{CBB153F6-6D4F-46D9-B6DC-3FF8D9EEE2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094ECEC5-C25C-47FA-AD5B-57A4C2ED0E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13B42A44-4F79-4A3D-8D46-CE5AE27018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4D9D9C1B-2526-4169-AC30-5412ECDFE2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D0236C7B-49B3-4EDE-AFAA-6207423BFA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698C95AA-0B39-4CA9-9BA2-9ED1C0B48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D73E96E-35DA-4FED-B5C2-8B002571F9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1F308361-684A-4E3D-9C1F-0D080EF959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D0D9CB7-EFFD-4E12-8000-3F650E0FE6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405317AE-50D1-4713-B744-3B7C07AE1A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AC75BC96-5968-4CED-899F-8CC4F8DF70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30139E64-94FD-41A4-809D-816D67711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F52B1313-6BB9-44E0-954F-7C3EAC3A96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D9BFD-3FE7-44B7-A244-34B331C5B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80FD-CA6E-4684-B562-346BCC59216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7E10A-7D4F-4C3C-A278-5C66C984F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D5D27-6AAC-4188-AB13-F7DD2F173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EEE4A-B578-45BC-8FE3-143092A64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72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F5113-0A8C-4ACF-A07B-0D576C088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02CB-A715-471E-8901-1677E9C5E4CF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9D5B4-D28C-4512-8E2C-CDAB8AB72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855969-8E50-4034-B9BF-E31CEEF72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9BFC-A329-46F7-8692-FF4564AD2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71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643C6-8873-4B0B-8E4A-CCC209B91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353D-4787-462B-B526-C09E8AF72D0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B9B51-284C-4B27-A203-155A3FAC7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AD821D-14D5-4930-BEB3-686EB3DF5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1DF1-C9E6-4E0E-8A2A-C001612C6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A2149E-60BD-41B2-ADFF-623FCEB2C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C210-6E33-4487-99CD-D3DFBC90B5B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9B3B0-F538-4300-A927-B9F632CB6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27CBC3-FA8B-4A26-BD6E-5799D8B7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1E2D3-4B98-4D66-B335-44E9BBF31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5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5913A-CF9A-4FDD-AF67-BCA5A9480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080-1E09-408E-91FA-F8C92504E60E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EE004-0938-49FF-8B64-AE5461AB7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2D63A0-181D-4A35-B865-BE967697F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D420-556F-4BE6-9105-D05107689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708FF-6FF0-4617-9670-01B853551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9217-64C1-4A41-9DB2-29089F4059B6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DEBA0-A498-45EF-B3D1-9BF6C6978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C8ADC-C5B0-43E8-9C6E-5E88B697D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37105-A6E1-4FF8-B1EB-88DD254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7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70202E-4400-469E-BD53-25BA016FF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0AAE-3A93-410D-AE22-278D93ED50F9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557473-2652-44F6-88AA-F3D23A4D5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30EC5D-5BC7-4EC8-B7E1-03D37E868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67FED-A72C-4A8B-AECF-9CFA8C816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ABC56A-FC8C-4B01-BA45-C0C76BAE6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FBC1-6EB9-4FFA-A14D-CFFAA406DDE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8741A6-0AF8-4D17-968B-038586B73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75EC9D-FD98-4CC5-BD3A-1B175B6A8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C905D-4D70-42A0-B6EB-7B4158ED1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B761BB-F871-4C0B-9992-FE1D01FC2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32F-39A0-4E6B-87F9-E16B7CB35DA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3206EE-969F-407F-B6AF-99104782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D18242-FF0A-4F09-BC44-2B04AC395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360BF-9F79-4B1A-AC92-D737FA07A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D5C1F-F26A-4B86-898A-51A1A841D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88AD-1F5D-4148-B2B5-791FF79E70E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B9572-8C40-4E19-95BE-0D7FD37E3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D89D9-50EA-42BB-92C8-AAB2D7902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534CB-4AB7-4B30-82BF-F1159E1A4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9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9FB76-29D6-4D70-89A5-304624113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8CFB-A29A-4C36-A1AD-C565C260FB9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D0ED3-04E1-4371-8FD0-E2EF27EDE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1126-994E-4A9F-8006-6B7864318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3DED9-8300-4469-827B-8F697D831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7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030512-4F78-448B-8F35-065C867A4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D94442-4E1B-4ACB-A9A3-76D13ECBD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1ED73AF-5FED-4870-BC56-F65001B2AD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2238F240-5B02-448B-8A1A-8D17C5A5461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58CF2ED-BDC3-493D-A7AB-7B1AFAB151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28A8E32A-3614-497E-94B4-7CB1B1C511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EF0BFB-A5B9-4F04-8BE5-99AFBF2554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F4B88864-0AC8-4DD9-82FA-23228776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6074F1-E083-464B-A390-43A8CA499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r>
              <a:rPr lang="en-US" altLang="en-US"/>
              <a:t>Day Four</a:t>
            </a:r>
            <a:br>
              <a:rPr lang="en-US" altLang="en-US"/>
            </a:br>
            <a:r>
              <a:rPr lang="en-US" altLang="en-US"/>
              <a:t>Gendered Space </a:t>
            </a:r>
            <a:br>
              <a:rPr lang="en-US" altLang="en-US"/>
            </a:br>
            <a:r>
              <a:rPr lang="en-US" altLang="en-US"/>
              <a:t>and </a:t>
            </a:r>
            <a:br>
              <a:rPr lang="en-US" altLang="en-US"/>
            </a:br>
            <a:r>
              <a:rPr lang="en-US" altLang="en-US"/>
              <a:t>Power Relationships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BB153F6-6D4F-46D9-B6DC-3FF8D9EEE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96400" cy="609600"/>
          </a:xfrm>
        </p:spPr>
        <p:txBody>
          <a:bodyPr/>
          <a:lstStyle/>
          <a:p>
            <a:r>
              <a:rPr lang="en-US" altLang="en-US" sz="3200" dirty="0"/>
              <a:t>Other issues dealing with gender and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C93A9-6D99-4B91-90B8-99D07BC5CE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LDCs farmland/work is often divided up between genders </a:t>
            </a:r>
          </a:p>
          <a:p>
            <a:pPr lvl="1">
              <a:spcBef>
                <a:spcPct val="0"/>
              </a:spcBef>
            </a:pPr>
            <a:r>
              <a:rPr lang="en-US" altLang="en-US" sz="2400" b="1" dirty="0">
                <a:latin typeface="Calibri" panose="020F0502020204030204" pitchFamily="34" charset="0"/>
              </a:rPr>
              <a:t>men grow  cash crops  ← $ for  household 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</a:rPr>
              <a:t>men have greater control of family's finances</a:t>
            </a:r>
          </a:p>
          <a:p>
            <a:pPr lvl="1">
              <a:spcBef>
                <a:spcPct val="0"/>
              </a:spcBef>
            </a:pPr>
            <a:r>
              <a:rPr lang="en-US" altLang="en-US" sz="2400" b="1" dirty="0">
                <a:latin typeface="Calibri" panose="020F0502020204030204" pitchFamily="34" charset="0"/>
              </a:rPr>
              <a:t>women grow basic staples, reinforcing women's domestic roles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</a:rPr>
              <a:t>often provide labor for cash crops but don’t get income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</a:rPr>
              <a:t>Women grow most of the food that is consumed by the family </a:t>
            </a:r>
          </a:p>
          <a:p>
            <a:pPr lvl="1">
              <a:spcBef>
                <a:spcPct val="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combat this, development agencies target female production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 = microloans in Bangladesh (Grameen Bank)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hope to reduce gender inequality. 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Studies have found the most effective way to combat starvation/child malnourishment is to empower women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“Feminized” rural areas in Africa</a:t>
            </a:r>
          </a:p>
          <a:p>
            <a:pPr lvl="1">
              <a:spcBef>
                <a:spcPct val="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Globally short-distance migration (urbanization) is dominated by young single women who send money home to their villages</a:t>
            </a:r>
          </a:p>
          <a:p>
            <a:pPr lvl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EXCEPT..short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-distance migration (urbanization) in Africa = men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Factory work/mines outside of cities</a:t>
            </a:r>
          </a:p>
          <a:p>
            <a:pPr lvl="2">
              <a:spcBef>
                <a:spcPct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Rural areas are then left with mostly women, children, elderly</a:t>
            </a:r>
          </a:p>
          <a:p>
            <a:pPr lvl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/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948543AE-D1AC-49FE-80FD-B34E852E0503}"/>
              </a:ext>
            </a:extLst>
          </p:cNvPr>
          <p:cNvSpPr/>
          <p:nvPr/>
        </p:nvSpPr>
        <p:spPr>
          <a:xfrm flipV="1">
            <a:off x="228600" y="4953000"/>
            <a:ext cx="533400" cy="18288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>
            <a:extLst>
              <a:ext uri="{FF2B5EF4-FFF2-40B4-BE49-F238E27FC236}">
                <a16:creationId xmlns:a16="http://schemas.microsoft.com/office/drawing/2014/main" id="{7E56ED76-77EB-4051-9C63-6EEF103C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24138"/>
            <a:ext cx="8229600" cy="423862"/>
          </a:xfrm>
        </p:spPr>
        <p:txBody>
          <a:bodyPr/>
          <a:lstStyle/>
          <a:p>
            <a:r>
              <a:rPr lang="en-US" altLang="en-US" dirty="0"/>
              <a:t>Sexuality and Space</a:t>
            </a:r>
          </a:p>
        </p:txBody>
      </p:sp>
      <p:sp>
        <p:nvSpPr>
          <p:cNvPr id="73731" name="Text Placeholder 5">
            <a:extLst>
              <a:ext uri="{FF2B5EF4-FFF2-40B4-BE49-F238E27FC236}">
                <a16:creationId xmlns:a16="http://schemas.microsoft.com/office/drawing/2014/main" id="{3896035D-1ECD-4280-B31A-A38C4C67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4040187" cy="3810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0000"/>
                </a:solidFill>
              </a:rPr>
              <a:t>Masculine</a:t>
            </a:r>
          </a:p>
        </p:txBody>
      </p:sp>
      <p:sp>
        <p:nvSpPr>
          <p:cNvPr id="73732" name="Content Placeholder 6">
            <a:extLst>
              <a:ext uri="{FF2B5EF4-FFF2-40B4-BE49-F238E27FC236}">
                <a16:creationId xmlns:a16="http://schemas.microsoft.com/office/drawing/2014/main" id="{96CADCA3-F145-45E9-BE1F-097D84D3E49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5613" y="914400"/>
            <a:ext cx="4040187" cy="182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public spaces, active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hardware stores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taverns</a:t>
            </a:r>
          </a:p>
          <a:p>
            <a:pPr>
              <a:spcBef>
                <a:spcPct val="0"/>
              </a:spcBef>
            </a:pPr>
            <a:r>
              <a:rPr lang="en-US" altLang="en-US"/>
              <a:t>wilderness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camping, hunting, etc.</a:t>
            </a:r>
          </a:p>
        </p:txBody>
      </p:sp>
      <p:sp>
        <p:nvSpPr>
          <p:cNvPr id="73733" name="Text Placeholder 7">
            <a:extLst>
              <a:ext uri="{FF2B5EF4-FFF2-40B4-BE49-F238E27FC236}">
                <a16:creationId xmlns:a16="http://schemas.microsoft.com/office/drawing/2014/main" id="{EF419A95-E54D-4C52-967F-67ACDDD5A6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572000" y="838200"/>
            <a:ext cx="4041775" cy="2286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0000"/>
                </a:solidFill>
              </a:rPr>
              <a:t>Feminine</a:t>
            </a:r>
          </a:p>
        </p:txBody>
      </p:sp>
      <p:sp>
        <p:nvSpPr>
          <p:cNvPr id="73734" name="Content Placeholder 8">
            <a:extLst>
              <a:ext uri="{FF2B5EF4-FFF2-40B4-BE49-F238E27FC236}">
                <a16:creationId xmlns:a16="http://schemas.microsoft.com/office/drawing/2014/main" id="{04E07BE7-E73A-4539-A112-D707219CA81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00575" y="990600"/>
            <a:ext cx="4346575" cy="16335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largely ltd to private realm</a:t>
            </a:r>
          </a:p>
          <a:p>
            <a:pPr>
              <a:spcBef>
                <a:spcPct val="0"/>
              </a:spcBef>
            </a:pPr>
            <a:r>
              <a:rPr lang="en-US" altLang="en-US"/>
              <a:t>domestic duties/children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elementary schools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grocery stores</a:t>
            </a:r>
          </a:p>
          <a:p>
            <a:pPr lvl="1">
              <a:spcBef>
                <a:spcPct val="0"/>
              </a:spcBef>
            </a:pPr>
            <a:endParaRPr lang="en-US" altLang="en-US"/>
          </a:p>
          <a:p>
            <a:endParaRPr lang="en-US" alt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608DDD7-E5A6-4AE4-85B1-B9A4F6B34849}"/>
              </a:ext>
            </a:extLst>
          </p:cNvPr>
          <p:cNvSpPr txBox="1">
            <a:spLocks/>
          </p:cNvSpPr>
          <p:nvPr/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Gendered Space in our society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3002E2-3414-4C21-83E8-EEC8490C1849}"/>
              </a:ext>
            </a:extLst>
          </p:cNvPr>
          <p:cNvSpPr txBox="1">
            <a:spLocks/>
          </p:cNvSpPr>
          <p:nvPr/>
        </p:nvSpPr>
        <p:spPr bwMode="auto">
          <a:xfrm>
            <a:off x="0" y="3383757"/>
            <a:ext cx="91440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Most spaces are 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heteronormative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denoting or relating to a world view that promotes heterosexuality as the normal or preferred sexual orientation.)</a:t>
            </a:r>
            <a:r>
              <a:rPr lang="en-US" altLang="en-US" sz="2000" dirty="0">
                <a:cs typeface="Arial" panose="020B0604020202020204" pitchFamily="34" charset="0"/>
              </a:rPr>
              <a:t>  Therefore, Lesbian Bisexual Gay Trans Questioning (LGBTQ) people have carved out geographic spaces (“gay villages”, “gayborhoods” etc. like </a:t>
            </a:r>
            <a:r>
              <a:rPr lang="en-US" altLang="en-US" sz="2000" dirty="0" err="1">
                <a:cs typeface="Arial" panose="020B0604020202020204" pitchFamily="34" charset="0"/>
              </a:rPr>
              <a:t>Northalsted</a:t>
            </a:r>
            <a:r>
              <a:rPr lang="en-US" altLang="en-US" sz="2000" dirty="0">
                <a:cs typeface="Arial" panose="020B0604020202020204" pitchFamily="34" charset="0"/>
              </a:rPr>
              <a:t> (“</a:t>
            </a:r>
            <a:r>
              <a:rPr lang="en-US" altLang="en-US" sz="2000" dirty="0" err="1">
                <a:cs typeface="Arial" panose="020B0604020202020204" pitchFamily="34" charset="0"/>
              </a:rPr>
              <a:t>Boystown</a:t>
            </a:r>
            <a:r>
              <a:rPr lang="en-US" altLang="en-US" sz="2000" dirty="0">
                <a:cs typeface="Arial" panose="020B0604020202020204" pitchFamily="34" charset="0"/>
              </a:rPr>
              <a:t>”) in Chicago, the Castro in SF, West Hollywood in LA, the West Village later Chelsea in NYC etc.) where gay people feel free to express their sexuality w/out fear of violence or discrimination.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What is the future for these spaces?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With incr. acceptance of the LGBTQ community, gay villages (much like German or Irish neighborhoods of the past) are becoming less distinct as the gay population “assimilates” or gains acceptance.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73731" grpId="0" build="p"/>
      <p:bldP spid="73733" grpId="0" build="p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B350DA8F-A892-42CD-B0FA-81E71CF6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3434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>
            <a:extLst>
              <a:ext uri="{FF2B5EF4-FFF2-40B4-BE49-F238E27FC236}">
                <a16:creationId xmlns:a16="http://schemas.microsoft.com/office/drawing/2014/main" id="{A6381543-F638-4E39-8527-48032354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185863"/>
            <a:ext cx="41957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>
            <a:extLst>
              <a:ext uri="{FF2B5EF4-FFF2-40B4-BE49-F238E27FC236}">
                <a16:creationId xmlns:a16="http://schemas.microsoft.com/office/drawing/2014/main" id="{4A0B06AC-032E-46BD-AC9D-0A92A5041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/>
              <a:t>“Missing Girl”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CFC8-2421-48F6-8164-925ADCDDF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4562475"/>
            <a:ext cx="9144000" cy="1990725"/>
          </a:xfrm>
        </p:spPr>
        <p:txBody>
          <a:bodyPr/>
          <a:lstStyle/>
          <a:p>
            <a:r>
              <a:rPr lang="en-US" altLang="en-US" sz="2800"/>
              <a:t>Evidence = sex ratio (# of males/100 females)</a:t>
            </a:r>
          </a:p>
          <a:p>
            <a:pPr lvl="1"/>
            <a:r>
              <a:rPr lang="en-US" altLang="en-US" sz="2400"/>
              <a:t>Many fewer girls being born than boys!</a:t>
            </a:r>
          </a:p>
          <a:p>
            <a:pPr lvl="1"/>
            <a:r>
              <a:rPr lang="en-US" altLang="en-US" sz="2400"/>
              <a:t>1.03 – 1.06 males for every female = natural rate</a:t>
            </a:r>
          </a:p>
          <a:p>
            <a:pPr lvl="2"/>
            <a:r>
              <a:rPr lang="en-US" altLang="en-US" sz="2000"/>
              <a:t>China = 1.17 (has dropped from a peak of 1.21 (2004))</a:t>
            </a:r>
          </a:p>
          <a:p>
            <a:pPr lvl="2"/>
            <a:r>
              <a:rPr lang="en-US" altLang="en-US" sz="2000"/>
              <a:t>India = 1.24 (1.39 if previous girl has been born, 5.62 if two previous)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4378AD9-7E2C-4C73-9C39-DDF2545E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“Missing Girl” Problem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870FBCF-3010-44BC-A602-EC3D9AA521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Cultural preference for male children in some societies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esp. in patriarchal societies dep. on subsistence farming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Boys 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more useful in labor, earn higher income for family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provide support for elderly parents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only men can perform certain religious rituals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Girls 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leave and become assets to another family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cost of dowry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Results of the preference for male children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NIR 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↑ </a:t>
            </a:r>
            <a:r>
              <a:rPr lang="en-US" altLang="en-US"/>
              <a:t>= parents have more children until they get a boy</a:t>
            </a:r>
          </a:p>
          <a:p>
            <a:pPr lvl="2">
              <a:spcBef>
                <a:spcPct val="0"/>
              </a:spcBef>
            </a:pPr>
            <a:r>
              <a:rPr lang="en-US" altLang="en-US" sz="2000"/>
              <a:t>Young adult men without mates 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more prone to violence, civil unrest, will look outside ethnicity for mates, migrate</a:t>
            </a:r>
          </a:p>
          <a:p>
            <a:pPr lvl="2">
              <a:spcBef>
                <a:spcPct val="0"/>
              </a:spcBef>
            </a:pPr>
            <a:r>
              <a:rPr lang="en-US" altLang="en-US" sz="2000" b="1">
                <a:solidFill>
                  <a:srgbClr val="FFFF00"/>
                </a:solidFill>
              </a:rPr>
              <a:t>Maladaptive behavior (esp. in reaction to anti-natalist policies)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= sex-selective abortion, infanticide, female malnutrition and lack of medical care.</a:t>
            </a:r>
          </a:p>
          <a:p>
            <a:pPr lvl="2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2DABF71-ED2F-4D85-9640-6A3CAF92E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/>
              <a:t>“Missing Girl” Problem</a:t>
            </a:r>
          </a:p>
        </p:txBody>
      </p:sp>
      <p:pic>
        <p:nvPicPr>
          <p:cNvPr id="18435" name="Content Placeholder 6">
            <a:extLst>
              <a:ext uri="{FF2B5EF4-FFF2-40B4-BE49-F238E27FC236}">
                <a16:creationId xmlns:a16="http://schemas.microsoft.com/office/drawing/2014/main" id="{45E9080D-AF26-4109-B4E0-955237D5C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1066800"/>
            <a:ext cx="8789987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F27CC73B-A6AE-4426-B98E-F882E921B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en-US" sz="3200"/>
              <a:t>Gendered space</a:t>
            </a: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C65456BF-8D4C-43EB-BA57-DBE38FD57E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2209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Mandatory segregation (usually privacy/safety concerns)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bathrooms, locker rooms, dorms, prisons, military service, etc.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Some cultures =  strict division of space by gender</a:t>
            </a:r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Hinduism/Islam – purdah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Islam/Orthodox Judaism – separate areas of worship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>
            <a:extLst>
              <a:ext uri="{FF2B5EF4-FFF2-40B4-BE49-F238E27FC236}">
                <a16:creationId xmlns:a16="http://schemas.microsoft.com/office/drawing/2014/main" id="{1C505678-3328-4F5A-BC65-CB35D2259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en-US" sz="3200"/>
              <a:t>Gendered space</a:t>
            </a:r>
          </a:p>
        </p:txBody>
      </p:sp>
      <p:pic>
        <p:nvPicPr>
          <p:cNvPr id="3" name="Picture 2" descr="A large group of birds&#10;&#10;Description automatically generated with low confidence">
            <a:extLst>
              <a:ext uri="{FF2B5EF4-FFF2-40B4-BE49-F238E27FC236}">
                <a16:creationId xmlns:a16="http://schemas.microsoft.com/office/drawing/2014/main" id="{9DA79AB4-BCB2-4538-A643-0B8124E7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616798"/>
            <a:ext cx="5517630" cy="3692568"/>
          </a:xfrm>
          <a:prstGeom prst="rect">
            <a:avLst/>
          </a:prstGeom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id="{762C8D1C-E78A-4BB2-94FF-F2309B2BE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1"/>
            <a:ext cx="499872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71AA1FDE-2F67-4E3B-8501-60E03AC3C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en-US" sz="3200"/>
              <a:t>Gendered space</a:t>
            </a: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FD0AB01C-2318-4ED4-A591-4CD9DE1F5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3657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Mandatory segregation (usually privacy/safety concerns)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bathrooms, locker rooms, dorms, prisons, military service, etc.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Some cultures =  strict division of space by gender</a:t>
            </a:r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Hinduism/Islam – purdah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Islam/Conservative Judaism – separate areas of worship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Voluntary segregation</a:t>
            </a:r>
            <a:r>
              <a:rPr lang="en-US" altLang="en-US" b="1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to reduce sexual harassment – women only train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36F3-1689-4ABF-BD3E-ED33DAD2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33400"/>
            <a:ext cx="59086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DDEA3-E747-4699-9200-57BF0AA5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68613"/>
            <a:ext cx="54832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>
            <a:extLst>
              <a:ext uri="{FF2B5EF4-FFF2-40B4-BE49-F238E27FC236}">
                <a16:creationId xmlns:a16="http://schemas.microsoft.com/office/drawing/2014/main" id="{E9EB5778-E5B5-42FA-AF94-8528D965F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en-US" sz="3200"/>
              <a:t>Gendered space</a:t>
            </a: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0E839D67-803B-4C69-A1D1-EBF94592D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3657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Mandatory segregation (usually privacy/safety concerns)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bathrooms, locker rooms, dorms, prisons, military service, etc.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Some cultures =  strict division of space by gender</a:t>
            </a:r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Hinduism/Islam – purdah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Islam/Conservative Judaism – separate areas of worship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FFFF00"/>
                </a:solidFill>
                <a:latin typeface="Calibri" panose="020F0502020204030204" pitchFamily="34" charset="0"/>
              </a:rPr>
              <a:t>Voluntary segregation</a:t>
            </a:r>
            <a:r>
              <a:rPr lang="en-US" altLang="en-US" b="1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to reduce sexual harassment – women only train cars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to incr. educational outcomes – single-sex schools </a:t>
            </a:r>
          </a:p>
          <a:p>
            <a:pPr lvl="1">
              <a:spcBef>
                <a:spcPct val="0"/>
              </a:spcBef>
            </a:pPr>
            <a:r>
              <a:rPr lang="en-US" altLang="en-US" sz="2400">
                <a:latin typeface="Calibri" panose="020F0502020204030204" pitchFamily="34" charset="0"/>
              </a:rPr>
              <a:t>Woman’s Workout World, Curves – same sex gyms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22980</TotalTime>
  <Words>722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Rubenstein_Lecture</vt:lpstr>
      <vt:lpstr>Day Four Gendered Space  and  Power Relationships</vt:lpstr>
      <vt:lpstr>“Missing Girl” Problem</vt:lpstr>
      <vt:lpstr>“Missing Girl” Problem</vt:lpstr>
      <vt:lpstr>“Missing Girl” Problem</vt:lpstr>
      <vt:lpstr>Gendered space</vt:lpstr>
      <vt:lpstr>Gendered space</vt:lpstr>
      <vt:lpstr>Gendered space</vt:lpstr>
      <vt:lpstr>PowerPoint Presentation</vt:lpstr>
      <vt:lpstr>Gendered space</vt:lpstr>
      <vt:lpstr>Other issues dealing with gender and geography</vt:lpstr>
      <vt:lpstr>Sexuality and Space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526</cp:revision>
  <dcterms:created xsi:type="dcterms:W3CDTF">2009-11-25T12:30:06Z</dcterms:created>
  <dcterms:modified xsi:type="dcterms:W3CDTF">2022-01-31T13:37:27Z</dcterms:modified>
</cp:coreProperties>
</file>