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8" r:id="rId2"/>
    <p:sldId id="262" r:id="rId3"/>
    <p:sldId id="265" r:id="rId4"/>
    <p:sldId id="266" r:id="rId5"/>
    <p:sldId id="261" r:id="rId6"/>
    <p:sldId id="263" r:id="rId7"/>
    <p:sldId id="267" r:id="rId8"/>
    <p:sldId id="259" r:id="rId9"/>
    <p:sldId id="268" r:id="rId10"/>
    <p:sldId id="269" r:id="rId11"/>
    <p:sldId id="274" r:id="rId12"/>
    <p:sldId id="271" r:id="rId13"/>
    <p:sldId id="270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7847FC-96CF-48C1-84EC-7EE7F6E6F5C9}" v="194" dt="2023-10-18T12:31:06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98"/>
    <p:restoredTop sz="92931"/>
  </p:normalViewPr>
  <p:slideViewPr>
    <p:cSldViewPr snapToGrid="0" snapToObjects="1">
      <p:cViewPr varScale="1">
        <p:scale>
          <a:sx n="63" d="100"/>
          <a:sy n="63" d="100"/>
        </p:scale>
        <p:origin x="115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epek" userId="29cdd14380280b54" providerId="LiveId" clId="{FE7847FC-96CF-48C1-84EC-7EE7F6E6F5C9}"/>
    <pc:docChg chg="custSel addSld modSld">
      <pc:chgData name="Paul Stepek" userId="29cdd14380280b54" providerId="LiveId" clId="{FE7847FC-96CF-48C1-84EC-7EE7F6E6F5C9}" dt="2023-10-18T12:31:25.557" v="1734" actId="27636"/>
      <pc:docMkLst>
        <pc:docMk/>
      </pc:docMkLst>
      <pc:sldChg chg="modSp mod modAnim">
        <pc:chgData name="Paul Stepek" userId="29cdd14380280b54" providerId="LiveId" clId="{FE7847FC-96CF-48C1-84EC-7EE7F6E6F5C9}" dt="2023-10-18T12:25:12.267" v="1558" actId="113"/>
        <pc:sldMkLst>
          <pc:docMk/>
          <pc:sldMk cId="711782060" sldId="269"/>
        </pc:sldMkLst>
        <pc:spChg chg="mod">
          <ac:chgData name="Paul Stepek" userId="29cdd14380280b54" providerId="LiveId" clId="{FE7847FC-96CF-48C1-84EC-7EE7F6E6F5C9}" dt="2023-10-18T12:25:12.267" v="1558" actId="113"/>
          <ac:spMkLst>
            <pc:docMk/>
            <pc:sldMk cId="711782060" sldId="269"/>
            <ac:spMk id="3" creationId="{00000000-0000-0000-0000-000000000000}"/>
          </ac:spMkLst>
        </pc:spChg>
      </pc:sldChg>
      <pc:sldChg chg="modSp">
        <pc:chgData name="Paul Stepek" userId="29cdd14380280b54" providerId="LiveId" clId="{FE7847FC-96CF-48C1-84EC-7EE7F6E6F5C9}" dt="2023-10-18T12:29:16.785" v="1705" actId="20577"/>
        <pc:sldMkLst>
          <pc:docMk/>
          <pc:sldMk cId="3647123875" sldId="270"/>
        </pc:sldMkLst>
        <pc:spChg chg="mod">
          <ac:chgData name="Paul Stepek" userId="29cdd14380280b54" providerId="LiveId" clId="{FE7847FC-96CF-48C1-84EC-7EE7F6E6F5C9}" dt="2023-10-18T12:29:04.737" v="1691" actId="207"/>
          <ac:spMkLst>
            <pc:docMk/>
            <pc:sldMk cId="3647123875" sldId="270"/>
            <ac:spMk id="3" creationId="{00000000-0000-0000-0000-000000000000}"/>
          </ac:spMkLst>
        </pc:spChg>
        <pc:spChg chg="mod">
          <ac:chgData name="Paul Stepek" userId="29cdd14380280b54" providerId="LiveId" clId="{FE7847FC-96CF-48C1-84EC-7EE7F6E6F5C9}" dt="2023-10-18T12:29:16.785" v="1705" actId="20577"/>
          <ac:spMkLst>
            <pc:docMk/>
            <pc:sldMk cId="3647123875" sldId="270"/>
            <ac:spMk id="6" creationId="{00000000-0000-0000-0000-000000000000}"/>
          </ac:spMkLst>
        </pc:spChg>
      </pc:sldChg>
      <pc:sldChg chg="modSp">
        <pc:chgData name="Paul Stepek" userId="29cdd14380280b54" providerId="LiveId" clId="{FE7847FC-96CF-48C1-84EC-7EE7F6E6F5C9}" dt="2023-10-18T12:26:08.210" v="1628" actId="20577"/>
        <pc:sldMkLst>
          <pc:docMk/>
          <pc:sldMk cId="403566856" sldId="272"/>
        </pc:sldMkLst>
        <pc:spChg chg="mod">
          <ac:chgData name="Paul Stepek" userId="29cdd14380280b54" providerId="LiveId" clId="{FE7847FC-96CF-48C1-84EC-7EE7F6E6F5C9}" dt="2023-10-18T12:26:08.210" v="1628" actId="20577"/>
          <ac:spMkLst>
            <pc:docMk/>
            <pc:sldMk cId="403566856" sldId="272"/>
            <ac:spMk id="4" creationId="{00000000-0000-0000-0000-000000000000}"/>
          </ac:spMkLst>
        </pc:spChg>
      </pc:sldChg>
      <pc:sldChg chg="modSp mod modAnim">
        <pc:chgData name="Paul Stepek" userId="29cdd14380280b54" providerId="LiveId" clId="{FE7847FC-96CF-48C1-84EC-7EE7F6E6F5C9}" dt="2023-10-18T12:31:25.557" v="1734" actId="27636"/>
        <pc:sldMkLst>
          <pc:docMk/>
          <pc:sldMk cId="1931986024" sldId="273"/>
        </pc:sldMkLst>
        <pc:spChg chg="mod">
          <ac:chgData name="Paul Stepek" userId="29cdd14380280b54" providerId="LiveId" clId="{FE7847FC-96CF-48C1-84EC-7EE7F6E6F5C9}" dt="2023-10-18T12:31:25.557" v="1734" actId="27636"/>
          <ac:spMkLst>
            <pc:docMk/>
            <pc:sldMk cId="1931986024" sldId="273"/>
            <ac:spMk id="5" creationId="{00000000-0000-0000-0000-000000000000}"/>
          </ac:spMkLst>
        </pc:spChg>
        <pc:picChg chg="mod">
          <ac:chgData name="Paul Stepek" userId="29cdd14380280b54" providerId="LiveId" clId="{FE7847FC-96CF-48C1-84EC-7EE7F6E6F5C9}" dt="2023-10-18T12:30:04.315" v="1706" actId="1076"/>
          <ac:picMkLst>
            <pc:docMk/>
            <pc:sldMk cId="1931986024" sldId="273"/>
            <ac:picMk id="4" creationId="{00000000-0000-0000-0000-000000000000}"/>
          </ac:picMkLst>
        </pc:picChg>
      </pc:sldChg>
      <pc:sldChg chg="modSp new mod modAnim">
        <pc:chgData name="Paul Stepek" userId="29cdd14380280b54" providerId="LiveId" clId="{FE7847FC-96CF-48C1-84EC-7EE7F6E6F5C9}" dt="2023-10-17T20:11:57.970" v="788"/>
        <pc:sldMkLst>
          <pc:docMk/>
          <pc:sldMk cId="736243027" sldId="274"/>
        </pc:sldMkLst>
        <pc:spChg chg="mod">
          <ac:chgData name="Paul Stepek" userId="29cdd14380280b54" providerId="LiveId" clId="{FE7847FC-96CF-48C1-84EC-7EE7F6E6F5C9}" dt="2023-10-17T20:10:26.351" v="782" actId="113"/>
          <ac:spMkLst>
            <pc:docMk/>
            <pc:sldMk cId="736243027" sldId="274"/>
            <ac:spMk id="2" creationId="{1EBCCFC3-F8E2-2C08-65C1-D2D0E5C482E0}"/>
          </ac:spMkLst>
        </pc:spChg>
        <pc:spChg chg="mod">
          <ac:chgData name="Paul Stepek" userId="29cdd14380280b54" providerId="LiveId" clId="{FE7847FC-96CF-48C1-84EC-7EE7F6E6F5C9}" dt="2023-10-17T20:11:22.434" v="786" actId="113"/>
          <ac:spMkLst>
            <pc:docMk/>
            <pc:sldMk cId="736243027" sldId="274"/>
            <ac:spMk id="3" creationId="{770DF9F8-25CD-5FD8-BE89-297FFCA7AFF1}"/>
          </ac:spMkLst>
        </pc:spChg>
      </pc:sldChg>
      <pc:sldChg chg="modSp new mod modAnim">
        <pc:chgData name="Paul Stepek" userId="29cdd14380280b54" providerId="LiveId" clId="{FE7847FC-96CF-48C1-84EC-7EE7F6E6F5C9}" dt="2023-10-17T20:25:54.683" v="1532"/>
        <pc:sldMkLst>
          <pc:docMk/>
          <pc:sldMk cId="2903500401" sldId="275"/>
        </pc:sldMkLst>
        <pc:spChg chg="mod">
          <ac:chgData name="Paul Stepek" userId="29cdd14380280b54" providerId="LiveId" clId="{FE7847FC-96CF-48C1-84EC-7EE7F6E6F5C9}" dt="2023-10-17T20:23:11.470" v="1491" actId="113"/>
          <ac:spMkLst>
            <pc:docMk/>
            <pc:sldMk cId="2903500401" sldId="275"/>
            <ac:spMk id="2" creationId="{D3D8238F-D0D6-0300-9473-25479776B125}"/>
          </ac:spMkLst>
        </pc:spChg>
        <pc:spChg chg="mod">
          <ac:chgData name="Paul Stepek" userId="29cdd14380280b54" providerId="LiveId" clId="{FE7847FC-96CF-48C1-84EC-7EE7F6E6F5C9}" dt="2023-10-17T20:25:41.017" v="1530" actId="14100"/>
          <ac:spMkLst>
            <pc:docMk/>
            <pc:sldMk cId="2903500401" sldId="275"/>
            <ac:spMk id="3" creationId="{3EB9D865-9FD1-450E-3475-3DE96F279A3E}"/>
          </ac:spMkLst>
        </pc:spChg>
      </pc:sldChg>
    </pc:docChg>
  </pc:docChgLst>
  <pc:docChgLst>
    <pc:chgData name="Paul Stepek" userId="29cdd14380280b54" providerId="LiveId" clId="{CF9A15ED-849F-4546-8941-2FB3BF342460}"/>
    <pc:docChg chg="custSel delSld modSld">
      <pc:chgData name="Paul Stepek" userId="29cdd14380280b54" providerId="LiveId" clId="{CF9A15ED-849F-4546-8941-2FB3BF342460}" dt="2020-10-28T15:31:54.515" v="48" actId="2696"/>
      <pc:docMkLst>
        <pc:docMk/>
      </pc:docMkLst>
      <pc:sldChg chg="modSp">
        <pc:chgData name="Paul Stepek" userId="29cdd14380280b54" providerId="LiveId" clId="{CF9A15ED-849F-4546-8941-2FB3BF342460}" dt="2020-10-28T15:31:43.819" v="43" actId="207"/>
        <pc:sldMkLst>
          <pc:docMk/>
          <pc:sldMk cId="1931986024" sldId="273"/>
        </pc:sldMkLst>
        <pc:spChg chg="mod">
          <ac:chgData name="Paul Stepek" userId="29cdd14380280b54" providerId="LiveId" clId="{CF9A15ED-849F-4546-8941-2FB3BF342460}" dt="2020-10-28T15:31:43.819" v="43" actId="207"/>
          <ac:spMkLst>
            <pc:docMk/>
            <pc:sldMk cId="1931986024" sldId="273"/>
            <ac:spMk id="5" creationId="{00000000-0000-0000-0000-000000000000}"/>
          </ac:spMkLst>
        </pc:spChg>
      </pc:sldChg>
      <pc:sldChg chg="modSp del mod">
        <pc:chgData name="Paul Stepek" userId="29cdd14380280b54" providerId="LiveId" clId="{CF9A15ED-849F-4546-8941-2FB3BF342460}" dt="2020-10-28T15:31:51.143" v="44" actId="2696"/>
        <pc:sldMkLst>
          <pc:docMk/>
          <pc:sldMk cId="3438760277" sldId="274"/>
        </pc:sldMkLst>
        <pc:spChg chg="mod">
          <ac:chgData name="Paul Stepek" userId="29cdd14380280b54" providerId="LiveId" clId="{CF9A15ED-849F-4546-8941-2FB3BF342460}" dt="2020-10-28T15:31:06.469" v="1" actId="27636"/>
          <ac:spMkLst>
            <pc:docMk/>
            <pc:sldMk cId="3438760277" sldId="274"/>
            <ac:spMk id="3" creationId="{5C62DD23-876E-CF44-A1D8-037A598F8AD0}"/>
          </ac:spMkLst>
        </pc:spChg>
      </pc:sldChg>
      <pc:sldChg chg="modSp del mod">
        <pc:chgData name="Paul Stepek" userId="29cdd14380280b54" providerId="LiveId" clId="{CF9A15ED-849F-4546-8941-2FB3BF342460}" dt="2020-10-28T15:31:52.617" v="45" actId="2696"/>
        <pc:sldMkLst>
          <pc:docMk/>
          <pc:sldMk cId="2140727584" sldId="275"/>
        </pc:sldMkLst>
        <pc:spChg chg="mod">
          <ac:chgData name="Paul Stepek" userId="29cdd14380280b54" providerId="LiveId" clId="{CF9A15ED-849F-4546-8941-2FB3BF342460}" dt="2020-10-28T15:31:06.491" v="2" actId="27636"/>
          <ac:spMkLst>
            <pc:docMk/>
            <pc:sldMk cId="2140727584" sldId="275"/>
            <ac:spMk id="3" creationId="{57E6731F-30E9-FA42-8CB2-B006EEB086D6}"/>
          </ac:spMkLst>
        </pc:spChg>
      </pc:sldChg>
      <pc:sldChg chg="modSp del mod">
        <pc:chgData name="Paul Stepek" userId="29cdd14380280b54" providerId="LiveId" clId="{CF9A15ED-849F-4546-8941-2FB3BF342460}" dt="2020-10-28T15:31:53.198" v="46" actId="2696"/>
        <pc:sldMkLst>
          <pc:docMk/>
          <pc:sldMk cId="1982644102" sldId="276"/>
        </pc:sldMkLst>
        <pc:spChg chg="mod">
          <ac:chgData name="Paul Stepek" userId="29cdd14380280b54" providerId="LiveId" clId="{CF9A15ED-849F-4546-8941-2FB3BF342460}" dt="2020-10-28T15:31:06.517" v="3" actId="27636"/>
          <ac:spMkLst>
            <pc:docMk/>
            <pc:sldMk cId="1982644102" sldId="276"/>
            <ac:spMk id="3" creationId="{2F2F4517-2B22-B342-8F07-38CE79C6DE0E}"/>
          </ac:spMkLst>
        </pc:spChg>
      </pc:sldChg>
      <pc:sldChg chg="modSp del mod">
        <pc:chgData name="Paul Stepek" userId="29cdd14380280b54" providerId="LiveId" clId="{CF9A15ED-849F-4546-8941-2FB3BF342460}" dt="2020-10-28T15:31:53.730" v="47" actId="2696"/>
        <pc:sldMkLst>
          <pc:docMk/>
          <pc:sldMk cId="2231463656" sldId="277"/>
        </pc:sldMkLst>
        <pc:spChg chg="mod">
          <ac:chgData name="Paul Stepek" userId="29cdd14380280b54" providerId="LiveId" clId="{CF9A15ED-849F-4546-8941-2FB3BF342460}" dt="2020-10-28T15:31:06.546" v="4" actId="27636"/>
          <ac:spMkLst>
            <pc:docMk/>
            <pc:sldMk cId="2231463656" sldId="277"/>
            <ac:spMk id="3" creationId="{75CD74DC-43B2-9941-90BB-31F5910B74B6}"/>
          </ac:spMkLst>
        </pc:spChg>
      </pc:sldChg>
      <pc:sldChg chg="modSp del mod">
        <pc:chgData name="Paul Stepek" userId="29cdd14380280b54" providerId="LiveId" clId="{CF9A15ED-849F-4546-8941-2FB3BF342460}" dt="2020-10-28T15:31:54.515" v="48" actId="2696"/>
        <pc:sldMkLst>
          <pc:docMk/>
          <pc:sldMk cId="3053145068" sldId="278"/>
        </pc:sldMkLst>
        <pc:spChg chg="mod">
          <ac:chgData name="Paul Stepek" userId="29cdd14380280b54" providerId="LiveId" clId="{CF9A15ED-849F-4546-8941-2FB3BF342460}" dt="2020-10-28T15:31:06.568" v="5" actId="27636"/>
          <ac:spMkLst>
            <pc:docMk/>
            <pc:sldMk cId="3053145068" sldId="278"/>
            <ac:spMk id="3" creationId="{5DE1BFC5-4B57-1640-A619-1E18FF5B50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9772-02E2-234C-B2F0-83D30DDCDDD5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BBB3D-F4AB-484B-9AF0-C3363A205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8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5C7B6-557C-3A4B-9A4F-9D846EB8FD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0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35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400" b="1" dirty="0"/>
              <a:t>STRAIN ON ECONOMIC RESOURCES </a:t>
            </a:r>
            <a:endParaRPr lang="en-US" sz="1400" dirty="0"/>
          </a:p>
          <a:p>
            <a:pPr algn="l">
              <a:spcAft>
                <a:spcPts val="600"/>
              </a:spcAft>
            </a:pPr>
            <a:r>
              <a:rPr lang="en-US" sz="1200" dirty="0"/>
              <a:t>$ on schools, daycare, hospitals </a:t>
            </a:r>
          </a:p>
          <a:p>
            <a:pPr algn="l"/>
            <a:r>
              <a:rPr lang="en-US" sz="1200" b="1" dirty="0"/>
              <a:t>No $$$ for infrastructure </a:t>
            </a:r>
            <a:r>
              <a:rPr lang="en-US" sz="1200" dirty="0"/>
              <a:t>(roads, transportation, communication, other services necessary for economy)</a:t>
            </a:r>
            <a:endParaRPr lang="en-US" sz="1200" b="1" dirty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11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Replacement rate = rate @ which pop.</a:t>
            </a:r>
            <a:r>
              <a:rPr lang="en-US" baseline="0" dirty="0"/>
              <a:t> can replace deaths with births</a:t>
            </a:r>
          </a:p>
          <a:p>
            <a:r>
              <a:rPr lang="en-US" baseline="0" dirty="0"/>
              <a:t>To reach replacement rate levels, you need a TFR of 2.1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35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What’s happening at the top of Stage 4? </a:t>
            </a:r>
          </a:p>
          <a:p>
            <a:r>
              <a:rPr lang="en-US" dirty="0"/>
              <a:t>How</a:t>
            </a:r>
            <a:r>
              <a:rPr lang="en-US" baseline="0" dirty="0"/>
              <a:t> is the top of Stage 4 duff than </a:t>
            </a:r>
            <a:r>
              <a:rPr lang="en-US" baseline="0" dirty="0" err="1"/>
              <a:t>eariler</a:t>
            </a:r>
            <a:r>
              <a:rPr lang="en-US" baseline="0" dirty="0"/>
              <a:t>??</a:t>
            </a:r>
          </a:p>
          <a:p>
            <a:endParaRPr lang="en-US" baseline="0" dirty="0"/>
          </a:p>
          <a:p>
            <a:r>
              <a:rPr lang="en-US" baseline="0" dirty="0"/>
              <a:t>What has extended?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54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9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 are population pyramids?</a:t>
            </a:r>
          </a:p>
          <a:p>
            <a:endParaRPr lang="en-US" b="1" dirty="0"/>
          </a:p>
          <a:p>
            <a:r>
              <a:rPr lang="en-US" b="1" dirty="0"/>
              <a:t>What can the</a:t>
            </a:r>
            <a:r>
              <a:rPr lang="en-US" b="1" baseline="0" dirty="0"/>
              <a:t> shape of a population pyramid tell us about a country?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Wider cohort @</a:t>
            </a:r>
            <a:r>
              <a:rPr lang="en-US" b="1" baseline="0" dirty="0"/>
              <a:t> top</a:t>
            </a:r>
            <a:r>
              <a:rPr lang="en-US" b="0" baseline="0" dirty="0"/>
              <a:t> (naturally weighted to what side? – women)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In elderly cohorts, you can expect a larger # of females. Why is that?</a:t>
            </a:r>
          </a:p>
          <a:p>
            <a:r>
              <a:rPr lang="en-US" dirty="0"/>
              <a:t>- *female life expectancy is longer</a:t>
            </a:r>
          </a:p>
          <a:p>
            <a:endParaRPr lang="en-US" b="1" dirty="0"/>
          </a:p>
          <a:p>
            <a:r>
              <a:rPr lang="en-US" b="1" dirty="0"/>
              <a:t>***Slight</a:t>
            </a:r>
            <a:r>
              <a:rPr lang="en-US" b="1" baseline="0" dirty="0"/>
              <a:t> biological pref. for males, but sides should be even.</a:t>
            </a:r>
          </a:p>
          <a:p>
            <a:endParaRPr lang="en-US" baseline="0" dirty="0"/>
          </a:p>
          <a:p>
            <a:r>
              <a:rPr lang="en-US" b="1" baseline="0" dirty="0"/>
              <a:t>If they are non-symmetrical, there’s a problem. What could it indicate?</a:t>
            </a:r>
          </a:p>
          <a:p>
            <a:endParaRPr lang="en-US" baseline="0" dirty="0"/>
          </a:p>
          <a:p>
            <a:r>
              <a:rPr lang="en-US" b="1" baseline="0" dirty="0"/>
              <a:t>If there are more females than males, what might have caused that? </a:t>
            </a:r>
          </a:p>
          <a:p>
            <a:endParaRPr lang="en-US" b="1" baseline="0" dirty="0"/>
          </a:p>
          <a:p>
            <a:r>
              <a:rPr lang="en-US" b="1" baseline="0" dirty="0"/>
              <a:t>What are men more likely to engage in than females? </a:t>
            </a:r>
            <a:r>
              <a:rPr lang="en-US" baseline="0" dirty="0"/>
              <a:t>(war/ the military)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57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 could</a:t>
            </a:r>
            <a:r>
              <a:rPr lang="en-US" b="1" baseline="0" dirty="0"/>
              <a:t> cause it to be non-symmetrical?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What might cause there to be more females than males?</a:t>
            </a:r>
          </a:p>
          <a:p>
            <a:r>
              <a:rPr lang="en-US" dirty="0"/>
              <a:t> - war</a:t>
            </a:r>
            <a:r>
              <a:rPr lang="en-US" baseline="0" dirty="0"/>
              <a:t> / the military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What</a:t>
            </a:r>
            <a:r>
              <a:rPr lang="en-US" b="1" baseline="0" dirty="0"/>
              <a:t> do males tend to engage in more than females? </a:t>
            </a:r>
            <a:r>
              <a:rPr lang="en-US" baseline="0" dirty="0"/>
              <a:t>(military/war)</a:t>
            </a:r>
          </a:p>
          <a:p>
            <a:r>
              <a:rPr lang="en-US" baseline="0" dirty="0"/>
              <a:t> </a:t>
            </a:r>
          </a:p>
          <a:p>
            <a:r>
              <a:rPr lang="en-US" baseline="0" dirty="0"/>
              <a:t>Ex.) Germany’s pop pyramid after WW2 – inward missing area for men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06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50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69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63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06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</a:t>
            </a:r>
            <a:r>
              <a:rPr lang="en-US" baseline="0" dirty="0"/>
              <a:t> of human history – dominated by young people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BBB3D-F4AB-484B-9AF0-C3363A205A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5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9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7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0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1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9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7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8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3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F5625-2E8D-A849-93F2-786076D4412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DE3C9-30A9-5E49-9BC6-82AA01134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9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8293"/>
            <a:ext cx="8937340" cy="5390802"/>
          </a:xfrm>
        </p:spPr>
        <p:txBody>
          <a:bodyPr>
            <a:normAutofit/>
          </a:bodyPr>
          <a:lstStyle/>
          <a:p>
            <a:pPr marL="457200" lvl="1" indent="0">
              <a:spcAft>
                <a:spcPts val="600"/>
              </a:spcAft>
              <a:buNone/>
            </a:pPr>
            <a:r>
              <a:rPr lang="en-US" sz="3600" b="1" u="sng" dirty="0"/>
              <a:t>Objective:</a:t>
            </a:r>
            <a:r>
              <a:rPr lang="en-US" sz="3600" dirty="0"/>
              <a:t> Analyze population composition. Identify population pyramid structure @ each stage of the DTM.</a:t>
            </a:r>
            <a:endParaRPr lang="en-US" sz="1900" b="1" u="sng" dirty="0"/>
          </a:p>
          <a:p>
            <a:pPr marL="457200" lvl="1" indent="0">
              <a:buNone/>
            </a:pP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63501"/>
            <a:ext cx="9143999" cy="11737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Population 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(Unit 2)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92972"/>
            <a:ext cx="9143999" cy="18074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21776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37" y="-171103"/>
            <a:ext cx="8229600" cy="1143000"/>
          </a:xfrm>
        </p:spPr>
        <p:txBody>
          <a:bodyPr/>
          <a:lstStyle/>
          <a:p>
            <a:r>
              <a:rPr lang="en-US" b="1" dirty="0"/>
              <a:t>Stage 2: Early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1014"/>
            <a:ext cx="5880385" cy="660151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CBR? </a:t>
            </a:r>
          </a:p>
          <a:p>
            <a:pPr lvl="1"/>
            <a:r>
              <a:rPr lang="en-US" dirty="0"/>
              <a:t>Still </a:t>
            </a:r>
            <a:r>
              <a:rPr lang="en-US" b="1" dirty="0"/>
              <a:t>very high </a:t>
            </a:r>
            <a:r>
              <a:rPr lang="en-US" dirty="0"/>
              <a:t>(25-40). 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0000FF"/>
                </a:solidFill>
              </a:rPr>
              <a:t>High CBR </a:t>
            </a:r>
            <a:r>
              <a:rPr lang="en-US" b="1" dirty="0"/>
              <a:t>= </a:t>
            </a:r>
            <a:r>
              <a:rPr lang="en-US" b="1" u="sng" dirty="0"/>
              <a:t>wide base</a:t>
            </a:r>
            <a:endParaRPr lang="en-US" dirty="0"/>
          </a:p>
          <a:p>
            <a:r>
              <a:rPr lang="en-US" b="1" dirty="0"/>
              <a:t>What else gets wider + why?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CDR drops </a:t>
            </a:r>
            <a:r>
              <a:rPr lang="en-US" dirty="0"/>
              <a:t>(</a:t>
            </a:r>
            <a:r>
              <a:rPr lang="en-US" dirty="0" err="1"/>
              <a:t>ppl</a:t>
            </a:r>
            <a:r>
              <a:rPr lang="en-US" dirty="0"/>
              <a:t> live longer + IMR drops).</a:t>
            </a:r>
          </a:p>
          <a:p>
            <a:pPr lvl="1"/>
            <a:r>
              <a:rPr lang="en-US" b="1" dirty="0"/>
              <a:t>Top widens</a:t>
            </a:r>
            <a:r>
              <a:rPr lang="en-US" dirty="0"/>
              <a:t>. Not as concave or dramatic. </a:t>
            </a:r>
            <a:r>
              <a:rPr lang="en-US" b="1" dirty="0">
                <a:solidFill>
                  <a:srgbClr val="0000FF"/>
                </a:solidFill>
              </a:rPr>
              <a:t>Upper cohorts larger.</a:t>
            </a:r>
          </a:p>
          <a:p>
            <a:pPr marL="342900" lvl="1" indent="-342900">
              <a:buFont typeface="Arial"/>
              <a:buChar char="•"/>
            </a:pPr>
            <a:r>
              <a:rPr lang="en-US" sz="3300" b="1" dirty="0"/>
              <a:t>Shape?</a:t>
            </a:r>
            <a:r>
              <a:rPr lang="en-US" sz="3300" dirty="0"/>
              <a:t> </a:t>
            </a:r>
          </a:p>
          <a:p>
            <a:pPr marL="742950" lvl="2" indent="-342900">
              <a:spcAft>
                <a:spcPts val="600"/>
              </a:spcAft>
            </a:pPr>
            <a:r>
              <a:rPr lang="en-US" sz="2800" dirty="0"/>
              <a:t>More of a </a:t>
            </a:r>
            <a:r>
              <a:rPr lang="en-US" sz="2800" b="1" u="sng" dirty="0"/>
              <a:t>triangle/tree</a:t>
            </a:r>
            <a:r>
              <a:rPr lang="en-US" sz="2800" b="1" dirty="0"/>
              <a:t>.</a:t>
            </a:r>
            <a:r>
              <a:rPr lang="en-US" sz="2800" dirty="0"/>
              <a:t> </a:t>
            </a:r>
            <a:endParaRPr lang="en-US" sz="2800" b="1" dirty="0"/>
          </a:p>
          <a:p>
            <a:pPr>
              <a:spcAft>
                <a:spcPts val="600"/>
              </a:spcAft>
            </a:pPr>
            <a:r>
              <a:rPr lang="en-US" b="1" dirty="0" err="1"/>
              <a:t>Avg</a:t>
            </a:r>
            <a:r>
              <a:rPr lang="en-US" b="1" dirty="0"/>
              <a:t> age: </a:t>
            </a:r>
            <a:r>
              <a:rPr lang="en-US" b="1" u="sng" dirty="0">
                <a:solidFill>
                  <a:srgbClr val="FF0000"/>
                </a:solidFill>
              </a:rPr>
              <a:t>late teens/early 20s</a:t>
            </a:r>
          </a:p>
          <a:p>
            <a:r>
              <a:rPr lang="en-US" sz="2800" b="1" dirty="0"/>
              <a:t>Dependency ratio</a:t>
            </a:r>
            <a:endParaRPr lang="en-US" sz="2800" b="1" dirty="0">
              <a:solidFill>
                <a:srgbClr val="FF0000"/>
              </a:solidFill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High youth dependency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See following slide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demographic trap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dev. funding limited. No jobs for maturing youth </a:t>
            </a:r>
            <a:r>
              <a:rPr lang="en-US" dirty="0">
                <a:sym typeface="Wingdings"/>
              </a:rPr>
              <a:t> unrest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PopPyramidStag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856" y="901346"/>
            <a:ext cx="3389144" cy="52273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457302" y="4769246"/>
            <a:ext cx="48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dirty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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CFC3-F8E2-2C08-65C1-D2D0E5C4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5181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High Youth Dependency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DF9F8-25CD-5FD8-BE89-297FFCA7A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746760"/>
            <a:ext cx="836676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Current funding problems: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pediatric medical care/immunizations</a:t>
            </a:r>
          </a:p>
          <a:p>
            <a:pPr lvl="1"/>
            <a:r>
              <a:rPr lang="en-US" dirty="0"/>
              <a:t>daycare/childcare</a:t>
            </a:r>
          </a:p>
          <a:p>
            <a:r>
              <a:rPr lang="en-US" b="1" dirty="0"/>
              <a:t>Future problems </a:t>
            </a:r>
            <a:r>
              <a:rPr lang="en-US" dirty="0"/>
              <a:t>(as these children reach adulthood)</a:t>
            </a:r>
          </a:p>
          <a:p>
            <a:pPr lvl="1"/>
            <a:r>
              <a:rPr lang="en-US" dirty="0"/>
              <a:t>Country reaches carrying capacity of economic opportunity</a:t>
            </a:r>
          </a:p>
          <a:p>
            <a:pPr lvl="2"/>
            <a:r>
              <a:rPr lang="en-US" dirty="0"/>
              <a:t>too few jobs compared to population leads to widespread poverty</a:t>
            </a:r>
          </a:p>
          <a:p>
            <a:pPr lvl="2"/>
            <a:r>
              <a:rPr lang="en-US" dirty="0"/>
              <a:t>could result in criminal activity, gangs, political unrest, substance abuse</a:t>
            </a:r>
          </a:p>
          <a:p>
            <a:pPr lvl="2"/>
            <a:r>
              <a:rPr lang="en-US" dirty="0"/>
              <a:t>could result in emigration</a:t>
            </a:r>
          </a:p>
          <a:p>
            <a:pPr lvl="3"/>
            <a:r>
              <a:rPr lang="en-US" dirty="0"/>
              <a:t>Who moves?  Your society’s best, brightest, most ambitious who want to exploit their talents where they can benefit</a:t>
            </a:r>
          </a:p>
          <a:p>
            <a:pPr lvl="3"/>
            <a:r>
              <a:rPr lang="en-US" dirty="0"/>
              <a:t>“brain drain” for overpopulated source country</a:t>
            </a:r>
          </a:p>
          <a:p>
            <a:pPr lvl="3"/>
            <a:r>
              <a:rPr lang="en-US" dirty="0"/>
              <a:t>“brain gain” for destination country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545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Stage 2 </a:t>
            </a:r>
            <a:r>
              <a:rPr lang="en-US" b="1" u="sng" dirty="0"/>
              <a:t>Demographic Trap</a:t>
            </a:r>
            <a:r>
              <a:rPr lang="en-US" b="1" dirty="0"/>
              <a:t> </a:t>
            </a:r>
            <a:r>
              <a:rPr lang="en-US" dirty="0"/>
              <a:t>(circular)</a:t>
            </a:r>
          </a:p>
        </p:txBody>
      </p:sp>
      <p:sp>
        <p:nvSpPr>
          <p:cNvPr id="7" name="Down Arrow 6"/>
          <p:cNvSpPr/>
          <p:nvPr/>
        </p:nvSpPr>
        <p:spPr>
          <a:xfrm rot="18729239">
            <a:off x="5964477" y="1281953"/>
            <a:ext cx="715114" cy="762858"/>
          </a:xfrm>
          <a:prstGeom prst="downArrow">
            <a:avLst>
              <a:gd name="adj1" fmla="val 50000"/>
              <a:gd name="adj2" fmla="val 56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46108" y="989748"/>
            <a:ext cx="3391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0000FF"/>
                </a:solidFill>
              </a:rPr>
              <a:t>High CBR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(Low CDR)</a:t>
            </a:r>
          </a:p>
        </p:txBody>
      </p:sp>
      <p:sp>
        <p:nvSpPr>
          <p:cNvPr id="12" name="Down Arrow 11"/>
          <p:cNvSpPr/>
          <p:nvPr/>
        </p:nvSpPr>
        <p:spPr>
          <a:xfrm rot="13964055">
            <a:off x="2488551" y="1193720"/>
            <a:ext cx="715114" cy="869073"/>
          </a:xfrm>
          <a:prstGeom prst="downArrow">
            <a:avLst>
              <a:gd name="adj1" fmla="val 50000"/>
              <a:gd name="adj2" fmla="val 56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21777" y="2208165"/>
            <a:ext cx="396215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FF0000"/>
                </a:solidFill>
              </a:rPr>
              <a:t>STRAIN ON ECONOMIC RESOURCES </a:t>
            </a:r>
            <a:endParaRPr lang="en-US" sz="2800" u="sng" dirty="0">
              <a:solidFill>
                <a:srgbClr val="FF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400" dirty="0"/>
              <a:t>$ on schools, daycare, hospitals </a:t>
            </a:r>
          </a:p>
          <a:p>
            <a:pPr algn="ctr"/>
            <a:r>
              <a:rPr lang="en-US" sz="2400" b="1" dirty="0"/>
              <a:t>No $$$ for infrastructure</a:t>
            </a:r>
          </a:p>
        </p:txBody>
      </p:sp>
      <p:sp>
        <p:nvSpPr>
          <p:cNvPr id="16" name="Down Arrow 15"/>
          <p:cNvSpPr/>
          <p:nvPr/>
        </p:nvSpPr>
        <p:spPr>
          <a:xfrm rot="765240">
            <a:off x="7077581" y="4457961"/>
            <a:ext cx="551855" cy="728288"/>
          </a:xfrm>
          <a:prstGeom prst="downArrow">
            <a:avLst>
              <a:gd name="adj1" fmla="val 50000"/>
              <a:gd name="adj2" fmla="val 56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721707" y="5215190"/>
            <a:ext cx="3391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No economic development</a:t>
            </a:r>
          </a:p>
        </p:txBody>
      </p:sp>
      <p:sp>
        <p:nvSpPr>
          <p:cNvPr id="18" name="Down Arrow 17"/>
          <p:cNvSpPr/>
          <p:nvPr/>
        </p:nvSpPr>
        <p:spPr>
          <a:xfrm rot="4940655">
            <a:off x="5181053" y="5555098"/>
            <a:ext cx="614665" cy="916027"/>
          </a:xfrm>
          <a:prstGeom prst="downArrow">
            <a:avLst>
              <a:gd name="adj1" fmla="val 61211"/>
              <a:gd name="adj2" fmla="val 56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58603" y="4935449"/>
            <a:ext cx="41633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Primary Jobs </a:t>
            </a:r>
            <a:r>
              <a:rPr lang="en-US" sz="2800" b="1" dirty="0">
                <a:solidFill>
                  <a:srgbClr val="000000"/>
                </a:solidFill>
              </a:rPr>
              <a:t>(Periphery)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High agricultural density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No female empowerment</a:t>
            </a:r>
          </a:p>
        </p:txBody>
      </p:sp>
      <p:sp>
        <p:nvSpPr>
          <p:cNvPr id="20" name="Down Arrow 19"/>
          <p:cNvSpPr/>
          <p:nvPr/>
        </p:nvSpPr>
        <p:spPr>
          <a:xfrm rot="9881107">
            <a:off x="1345588" y="3366888"/>
            <a:ext cx="603850" cy="1148359"/>
          </a:xfrm>
          <a:prstGeom prst="downArrow">
            <a:avLst>
              <a:gd name="adj1" fmla="val 50000"/>
              <a:gd name="adj2" fmla="val 56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2664" y="2215667"/>
            <a:ext cx="3391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Children =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economic assets</a:t>
            </a:r>
          </a:p>
        </p:txBody>
      </p:sp>
    </p:spTree>
    <p:extLst>
      <p:ext uri="{BB962C8B-B14F-4D97-AF65-F5344CB8AC3E}">
        <p14:creationId xmlns:p14="http://schemas.microsoft.com/office/powerpoint/2010/main" val="214838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 animBg="1"/>
      <p:bldP spid="16" grpId="0" animBg="1"/>
      <p:bldP spid="17" grpId="0"/>
      <p:bldP spid="18" grpId="0" animBg="1"/>
      <p:bldP spid="19" grpId="0"/>
      <p:bldP spid="20" grpId="0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560"/>
            <a:ext cx="8229600" cy="1143000"/>
          </a:xfrm>
        </p:spPr>
        <p:txBody>
          <a:bodyPr/>
          <a:lstStyle/>
          <a:p>
            <a:r>
              <a:rPr lang="en-US" b="1" dirty="0"/>
              <a:t>Stage 3: Late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0332"/>
            <a:ext cx="5774834" cy="620480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Big change in shape in S3!</a:t>
            </a:r>
          </a:p>
          <a:p>
            <a:pPr lvl="1"/>
            <a:r>
              <a:rPr lang="en-US" sz="3100" b="1" dirty="0">
                <a:solidFill>
                  <a:srgbClr val="0000FF"/>
                </a:solidFill>
              </a:rPr>
              <a:t>*CBR drops </a:t>
            </a:r>
            <a:r>
              <a:rPr lang="en-US" sz="3100" dirty="0"/>
              <a:t>(</a:t>
            </a:r>
            <a:r>
              <a:rPr lang="en-US" sz="3100" b="1" dirty="0"/>
              <a:t>2</a:t>
            </a:r>
            <a:r>
              <a:rPr lang="en-US" sz="3100" b="1" baseline="30000" dirty="0"/>
              <a:t>nd</a:t>
            </a:r>
            <a:r>
              <a:rPr lang="en-US" sz="3100" b="1" dirty="0"/>
              <a:t> break </a:t>
            </a:r>
            <a:r>
              <a:rPr lang="en-US" sz="3100" dirty="0"/>
              <a:t>-- less children)</a:t>
            </a:r>
          </a:p>
          <a:p>
            <a:pPr lvl="1"/>
            <a:r>
              <a:rPr lang="en-US" sz="3100" dirty="0"/>
              <a:t>Life expectancy increasing</a:t>
            </a:r>
          </a:p>
          <a:p>
            <a:pPr lvl="1"/>
            <a:r>
              <a:rPr lang="en-US" sz="3100" dirty="0">
                <a:solidFill>
                  <a:srgbClr val="000000"/>
                </a:solidFill>
              </a:rPr>
              <a:t>TFR </a:t>
            </a:r>
            <a:r>
              <a:rPr lang="en-US" sz="3100" b="1" dirty="0">
                <a:solidFill>
                  <a:srgbClr val="000000"/>
                </a:solidFill>
              </a:rPr>
              <a:t>approaching </a:t>
            </a:r>
            <a:r>
              <a:rPr lang="en-US" sz="3100" b="1" dirty="0">
                <a:solidFill>
                  <a:srgbClr val="0000FF"/>
                </a:solidFill>
              </a:rPr>
              <a:t>replacement rate</a:t>
            </a:r>
            <a:r>
              <a:rPr lang="en-US" sz="3100" b="1" dirty="0">
                <a:solidFill>
                  <a:srgbClr val="000000"/>
                </a:solidFill>
              </a:rPr>
              <a:t> </a:t>
            </a:r>
            <a:r>
              <a:rPr lang="en-US" sz="3100" dirty="0">
                <a:solidFill>
                  <a:srgbClr val="000000"/>
                </a:solidFill>
              </a:rPr>
              <a:t>(TFR </a:t>
            </a:r>
            <a:r>
              <a:rPr lang="en-US" sz="3100" b="1" dirty="0">
                <a:solidFill>
                  <a:srgbClr val="000000"/>
                </a:solidFill>
              </a:rPr>
              <a:t>2.1</a:t>
            </a:r>
            <a:r>
              <a:rPr lang="en-US" sz="3100" dirty="0">
                <a:solidFill>
                  <a:srgbClr val="000000"/>
                </a:solidFill>
              </a:rPr>
              <a:t>)</a:t>
            </a:r>
          </a:p>
          <a:p>
            <a:pPr lvl="2">
              <a:spcAft>
                <a:spcPts val="600"/>
              </a:spcAft>
            </a:pPr>
            <a:r>
              <a:rPr lang="en-US" sz="2700" b="1" dirty="0">
                <a:solidFill>
                  <a:srgbClr val="0000FF"/>
                </a:solidFill>
              </a:rPr>
              <a:t> </a:t>
            </a:r>
            <a:r>
              <a:rPr lang="en-US" sz="3100" b="1" dirty="0">
                <a:solidFill>
                  <a:srgbClr val="0000FF"/>
                </a:solidFill>
              </a:rPr>
              <a:t># of parents cohorts = CBR cohorts</a:t>
            </a:r>
            <a:r>
              <a:rPr lang="en-US" sz="3100" dirty="0">
                <a:solidFill>
                  <a:srgbClr val="0000FF"/>
                </a:solidFill>
              </a:rPr>
              <a:t>; </a:t>
            </a:r>
            <a:r>
              <a:rPr lang="en-US" sz="3100" dirty="0"/>
              <a:t>but pop continues to grow – even sides </a:t>
            </a:r>
            <a:r>
              <a:rPr lang="en-US" sz="3100" b="1" dirty="0"/>
              <a:t>(demographic momentum)</a:t>
            </a:r>
          </a:p>
          <a:p>
            <a:r>
              <a:rPr lang="en-US" b="1" dirty="0"/>
              <a:t>New Pyramid shape? </a:t>
            </a:r>
          </a:p>
          <a:p>
            <a:pPr lvl="1"/>
            <a:r>
              <a:rPr lang="en-US" sz="3100" b="1" u="sng" dirty="0"/>
              <a:t>House shape</a:t>
            </a:r>
            <a:r>
              <a:rPr lang="en-US" sz="3100" dirty="0"/>
              <a:t> (CBR is declining – even cohorts); </a:t>
            </a:r>
          </a:p>
          <a:p>
            <a:pPr lvl="1"/>
            <a:r>
              <a:rPr lang="en-US" sz="3100" b="1" dirty="0"/>
              <a:t>Average Age:  </a:t>
            </a:r>
            <a:r>
              <a:rPr lang="en-US" sz="3100" b="1" dirty="0">
                <a:solidFill>
                  <a:srgbClr val="FF0000"/>
                </a:solidFill>
              </a:rPr>
              <a:t>late 20s – mid 30s</a:t>
            </a:r>
          </a:p>
          <a:p>
            <a:r>
              <a:rPr lang="en-US" b="1" dirty="0"/>
              <a:t>Dependency ratio?</a:t>
            </a:r>
          </a:p>
          <a:p>
            <a:pPr lvl="1"/>
            <a:r>
              <a:rPr lang="en-US" sz="3400" b="1" dirty="0">
                <a:solidFill>
                  <a:srgbClr val="0000FF"/>
                </a:solidFill>
              </a:rPr>
              <a:t>Healthier ratio </a:t>
            </a:r>
            <a:r>
              <a:rPr lang="en-US" sz="3400" dirty="0"/>
              <a:t>of workers to dependents. Decreasing focus on youth dependency.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opPyramidStage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821" y="1041373"/>
            <a:ext cx="3112194" cy="54841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01988" y="4339063"/>
            <a:ext cx="48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dirty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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9657" y="4094802"/>
            <a:ext cx="1575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Avg. Age late 20s -mid 30s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3005" y="5899198"/>
            <a:ext cx="2745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# parents = CBR</a:t>
            </a:r>
          </a:p>
        </p:txBody>
      </p:sp>
    </p:spTree>
    <p:extLst>
      <p:ext uri="{BB962C8B-B14F-4D97-AF65-F5344CB8AC3E}">
        <p14:creationId xmlns:p14="http://schemas.microsoft.com/office/powerpoint/2010/main" val="364712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4595"/>
            <a:ext cx="8229600" cy="1143000"/>
          </a:xfrm>
        </p:spPr>
        <p:txBody>
          <a:bodyPr/>
          <a:lstStyle/>
          <a:p>
            <a:r>
              <a:rPr lang="en-US" b="1" dirty="0"/>
              <a:t>Stage 4: Low Stationary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044" y="1042449"/>
            <a:ext cx="5621649" cy="569796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CDR = </a:t>
            </a:r>
            <a:r>
              <a:rPr lang="en-US" b="1" dirty="0">
                <a:solidFill>
                  <a:srgbClr val="0000FF"/>
                </a:solidFill>
              </a:rPr>
              <a:t>CBR </a:t>
            </a:r>
            <a:r>
              <a:rPr lang="en-US" b="1" dirty="0"/>
              <a:t>= </a:t>
            </a:r>
            <a:r>
              <a:rPr lang="en-US" b="1" u="sng" dirty="0"/>
              <a:t>ZPG</a:t>
            </a:r>
          </a:p>
          <a:p>
            <a:pPr lvl="1"/>
            <a:r>
              <a:rPr lang="en-US" b="1" dirty="0"/>
              <a:t>Zero pop. growth </a:t>
            </a:r>
            <a:r>
              <a:rPr lang="en-US" dirty="0"/>
              <a:t>(low rates, stationary NIR);</a:t>
            </a:r>
          </a:p>
          <a:p>
            <a:pPr lvl="1"/>
            <a:r>
              <a:rPr lang="en-US" dirty="0"/>
              <a:t> </a:t>
            </a:r>
            <a:r>
              <a:rPr lang="en-US" b="1" u="sng" dirty="0"/>
              <a:t>TFR = 2.1</a:t>
            </a:r>
            <a:r>
              <a:rPr lang="en-US" dirty="0"/>
              <a:t> (@ replacement rate)</a:t>
            </a:r>
            <a:endParaRPr lang="en-US" b="1" u="sng" dirty="0"/>
          </a:p>
          <a:p>
            <a:pPr lvl="1"/>
            <a:r>
              <a:rPr lang="en-US" dirty="0"/>
              <a:t>*Higher life expectancy</a:t>
            </a:r>
          </a:p>
          <a:p>
            <a:pPr lvl="1"/>
            <a:r>
              <a:rPr lang="en-US" dirty="0"/>
              <a:t>Female empowerment</a:t>
            </a:r>
          </a:p>
          <a:p>
            <a:r>
              <a:rPr lang="en-US" b="1" dirty="0"/>
              <a:t>New Pyramid shape? </a:t>
            </a:r>
          </a:p>
          <a:p>
            <a:pPr lvl="1"/>
            <a:r>
              <a:rPr lang="en-US" dirty="0"/>
              <a:t>Rectangle / chimney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rgbClr val="0000FF"/>
                </a:solidFill>
              </a:rPr>
              <a:t>Grandparents + kids equaling out.</a:t>
            </a:r>
          </a:p>
          <a:p>
            <a:pPr lvl="2">
              <a:spcAft>
                <a:spcPts val="600"/>
              </a:spcAft>
            </a:pPr>
            <a:r>
              <a:rPr lang="en-US" sz="2800" dirty="0">
                <a:solidFill>
                  <a:srgbClr val="0000FF"/>
                </a:solidFill>
              </a:rPr>
              <a:t>Deaths equaling births</a:t>
            </a:r>
          </a:p>
          <a:p>
            <a:r>
              <a:rPr lang="en-US" b="1" dirty="0"/>
              <a:t>Average Age = </a:t>
            </a:r>
            <a:r>
              <a:rPr lang="en-US" b="1" dirty="0">
                <a:solidFill>
                  <a:srgbClr val="FF0000"/>
                </a:solidFill>
              </a:rPr>
              <a:t>late 30s, early 40s</a:t>
            </a:r>
          </a:p>
          <a:p>
            <a:r>
              <a:rPr lang="en-US" b="1" dirty="0"/>
              <a:t>Dependency ratio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Healthiest ratio </a:t>
            </a:r>
            <a:r>
              <a:rPr lang="en-US" dirty="0"/>
              <a:t>of dependents to workers (stage 3 is also fairly strong) </a:t>
            </a:r>
          </a:p>
          <a:p>
            <a:pPr lvl="1"/>
            <a:r>
              <a:rPr lang="en-US" dirty="0"/>
              <a:t>Growing focus on </a:t>
            </a:r>
            <a:r>
              <a:rPr lang="en-US" b="1" dirty="0">
                <a:solidFill>
                  <a:srgbClr val="FF0000"/>
                </a:solidFill>
              </a:rPr>
              <a:t>aged dependency.</a:t>
            </a:r>
          </a:p>
        </p:txBody>
      </p:sp>
      <p:pic>
        <p:nvPicPr>
          <p:cNvPr id="5" name="Picture 4" descr="PopPyramidStage4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0"/>
          <a:stretch/>
        </p:blipFill>
        <p:spPr>
          <a:xfrm>
            <a:off x="5487867" y="1042449"/>
            <a:ext cx="3081323" cy="53775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05477" y="6278476"/>
            <a:ext cx="3103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#Grandparents = #kids </a:t>
            </a:r>
          </a:p>
        </p:txBody>
      </p:sp>
      <p:sp>
        <p:nvSpPr>
          <p:cNvPr id="7" name="Rectangle 6"/>
          <p:cNvSpPr/>
          <p:nvPr/>
        </p:nvSpPr>
        <p:spPr>
          <a:xfrm>
            <a:off x="6768312" y="4159802"/>
            <a:ext cx="48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dirty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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1218" y="3939058"/>
            <a:ext cx="1575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Late 30s,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Early 40s</a:t>
            </a:r>
          </a:p>
        </p:txBody>
      </p:sp>
    </p:spTree>
    <p:extLst>
      <p:ext uri="{BB962C8B-B14F-4D97-AF65-F5344CB8AC3E}">
        <p14:creationId xmlns:p14="http://schemas.microsoft.com/office/powerpoint/2010/main" val="40356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PyramidsStage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325" y="809660"/>
            <a:ext cx="3456197" cy="57923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8136"/>
            <a:ext cx="8229600" cy="1143000"/>
          </a:xfrm>
        </p:spPr>
        <p:txBody>
          <a:bodyPr/>
          <a:lstStyle/>
          <a:p>
            <a:r>
              <a:rPr lang="en-US" b="1" dirty="0"/>
              <a:t>Stage 5: Declining?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6154" y="630672"/>
            <a:ext cx="5786006" cy="662356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</a:rPr>
              <a:t>CDR</a:t>
            </a:r>
            <a:r>
              <a:rPr lang="en-US" b="1" dirty="0"/>
              <a:t> &gt; </a:t>
            </a:r>
            <a:r>
              <a:rPr lang="en-US" b="1" dirty="0">
                <a:solidFill>
                  <a:srgbClr val="0000FF"/>
                </a:solidFill>
              </a:rPr>
              <a:t>CBR</a:t>
            </a:r>
            <a:r>
              <a:rPr lang="en-US" b="1" dirty="0"/>
              <a:t> = </a:t>
            </a:r>
            <a:r>
              <a:rPr lang="en-US" b="1" dirty="0">
                <a:solidFill>
                  <a:srgbClr val="008000"/>
                </a:solidFill>
              </a:rPr>
              <a:t>NEGATIVE NIR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Aka a declining population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CDR ticks up </a:t>
            </a:r>
            <a:r>
              <a:rPr lang="en-US" dirty="0"/>
              <a:t>(lots of elderly)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Very low CBR</a:t>
            </a:r>
            <a:r>
              <a:rPr lang="en-US" dirty="0"/>
              <a:t> (female empowerment, pessimism, etc.)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Under replacement rate </a:t>
            </a:r>
            <a:r>
              <a:rPr lang="en-US" dirty="0">
                <a:solidFill>
                  <a:srgbClr val="FF0000"/>
                </a:solidFill>
              </a:rPr>
              <a:t>(&lt; 2.1 TFR)  </a:t>
            </a:r>
            <a:r>
              <a:rPr lang="en-US" dirty="0"/>
              <a:t>ex. Japanese not having children not replacing themselves</a:t>
            </a:r>
          </a:p>
          <a:p>
            <a:pPr>
              <a:spcBef>
                <a:spcPts val="0"/>
              </a:spcBef>
            </a:pPr>
            <a:r>
              <a:rPr lang="en-US" b="1" dirty="0"/>
              <a:t>new pyramid shape? (connected to sports)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Home plate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/>
              <a:t>Average age = </a:t>
            </a:r>
            <a:r>
              <a:rPr lang="en-US" b="1" dirty="0">
                <a:solidFill>
                  <a:srgbClr val="FF0000"/>
                </a:solidFill>
              </a:rPr>
              <a:t>mid 40s +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30% of Japanese &gt; 65</a:t>
            </a:r>
          </a:p>
          <a:p>
            <a:pPr>
              <a:spcBef>
                <a:spcPts val="0"/>
              </a:spcBef>
            </a:pPr>
            <a:r>
              <a:rPr lang="en-US" b="1" dirty="0"/>
              <a:t>Dependency ratio: </a:t>
            </a:r>
          </a:p>
          <a:p>
            <a:pPr lvl="1">
              <a:spcBef>
                <a:spcPts val="0"/>
              </a:spcBef>
            </a:pPr>
            <a:r>
              <a:rPr lang="en-US" dirty="0"/>
              <a:t>High elderly dependency ratio, concern for health care</a:t>
            </a:r>
          </a:p>
          <a:p>
            <a:pPr lvl="2">
              <a:spcBef>
                <a:spcPts val="0"/>
              </a:spcBef>
            </a:pPr>
            <a:r>
              <a:rPr lang="en-US" dirty="0"/>
              <a:t>See following slide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Shrinking non-independent productive sector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7150387" y="3563018"/>
            <a:ext cx="48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dirty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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1578" y="3318757"/>
            <a:ext cx="1575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Avg. Age 45 +</a:t>
            </a:r>
          </a:p>
        </p:txBody>
      </p:sp>
    </p:spTree>
    <p:extLst>
      <p:ext uri="{BB962C8B-B14F-4D97-AF65-F5344CB8AC3E}">
        <p14:creationId xmlns:p14="http://schemas.microsoft.com/office/powerpoint/2010/main" val="193198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238F-D0D6-0300-9473-25479776B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" y="46038"/>
            <a:ext cx="9022080" cy="6092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High “Aged” or “Elderly” Dependency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9D865-9FD1-450E-3475-3DE96F279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777240"/>
            <a:ext cx="8900160" cy="603472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Current funding problems:</a:t>
            </a:r>
          </a:p>
          <a:p>
            <a:pPr lvl="1"/>
            <a:r>
              <a:rPr lang="en-US" dirty="0"/>
              <a:t>Nursing homes/long-tern care for elderly who can no longer care for themselves</a:t>
            </a:r>
          </a:p>
          <a:p>
            <a:pPr lvl="1"/>
            <a:r>
              <a:rPr lang="en-US" dirty="0"/>
              <a:t>Retirement income for elderly who are no loner working (social security/pensions)</a:t>
            </a:r>
          </a:p>
          <a:p>
            <a:pPr lvl="1"/>
            <a:r>
              <a:rPr lang="en-US" dirty="0"/>
              <a:t>Health care costs (old people need more medical care, prescription drugs, </a:t>
            </a:r>
            <a:r>
              <a:rPr lang="en-US" dirty="0" err="1"/>
              <a:t>medicare</a:t>
            </a:r>
            <a:r>
              <a:rPr lang="en-US" dirty="0"/>
              <a:t> (health insurance for old people who are no longer working).</a:t>
            </a:r>
          </a:p>
          <a:p>
            <a:r>
              <a:rPr lang="en-US" b="1" dirty="0"/>
              <a:t>Future problems (from continued low CBR)</a:t>
            </a:r>
          </a:p>
          <a:p>
            <a:pPr lvl="1"/>
            <a:r>
              <a:rPr lang="en-US" dirty="0"/>
              <a:t>Lack of workers to fulfill essential functions in society</a:t>
            </a:r>
          </a:p>
          <a:p>
            <a:pPr lvl="1"/>
            <a:r>
              <a:rPr lang="en-US" dirty="0"/>
              <a:t>Less workers to pay taxes to fund elderly support programs like social security and </a:t>
            </a:r>
            <a:r>
              <a:rPr lang="en-US" dirty="0" err="1"/>
              <a:t>medicare</a:t>
            </a:r>
            <a:endParaRPr lang="en-US" dirty="0"/>
          </a:p>
          <a:p>
            <a:pPr lvl="1"/>
            <a:r>
              <a:rPr lang="en-US" dirty="0"/>
              <a:t>Less workers could mean less consumers resulting in a shrinking economy</a:t>
            </a:r>
          </a:p>
        </p:txBody>
      </p:sp>
    </p:spTree>
    <p:extLst>
      <p:ext uri="{BB962C8B-B14F-4D97-AF65-F5344CB8AC3E}">
        <p14:creationId xmlns:p14="http://schemas.microsoft.com/office/powerpoint/2010/main" val="290350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86" y="145058"/>
            <a:ext cx="8229600" cy="1143000"/>
          </a:xfrm>
        </p:spPr>
        <p:txBody>
          <a:bodyPr/>
          <a:lstStyle/>
          <a:p>
            <a:r>
              <a:rPr lang="en-US" b="1" dirty="0"/>
              <a:t>Population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986" y="1339890"/>
            <a:ext cx="8712722" cy="544036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Population structure </a:t>
            </a:r>
            <a:r>
              <a:rPr lang="en-US" dirty="0"/>
              <a:t>refers to the </a:t>
            </a:r>
            <a:r>
              <a:rPr lang="en-US" b="1" dirty="0"/>
              <a:t>composition</a:t>
            </a:r>
            <a:r>
              <a:rPr lang="en-US" dirty="0"/>
              <a:t> of a population in terms of age + sex.</a:t>
            </a:r>
          </a:p>
          <a:p>
            <a:pPr>
              <a:spcAft>
                <a:spcPts val="600"/>
              </a:spcAft>
            </a:pPr>
            <a:r>
              <a:rPr lang="en-US" dirty="0"/>
              <a:t>Best illustrated by </a:t>
            </a:r>
            <a:r>
              <a:rPr lang="en-US" b="1" u="sng" dirty="0">
                <a:solidFill>
                  <a:srgbClr val="0000FF"/>
                </a:solidFill>
              </a:rPr>
              <a:t>population pyramids                                                </a:t>
            </a:r>
            <a:r>
              <a:rPr lang="en-US" dirty="0"/>
              <a:t>(aka </a:t>
            </a:r>
            <a:r>
              <a:rPr lang="en-US" b="1" dirty="0"/>
              <a:t>age-sex pyramids</a:t>
            </a:r>
            <a:r>
              <a:rPr lang="en-US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3200" b="1" dirty="0">
                <a:solidFill>
                  <a:srgbClr val="FF0000"/>
                </a:solidFill>
              </a:rPr>
              <a:t>Bar graphs </a:t>
            </a:r>
            <a:r>
              <a:rPr lang="en-US" sz="3200" dirty="0"/>
              <a:t>that graphically display a population’s </a:t>
            </a:r>
            <a:r>
              <a:rPr lang="en-US" sz="3200" b="1" u="sng" dirty="0"/>
              <a:t>age</a:t>
            </a:r>
            <a:r>
              <a:rPr lang="en-US" sz="3200" b="1" dirty="0"/>
              <a:t> + </a:t>
            </a:r>
            <a:r>
              <a:rPr lang="en-US" sz="3200" b="1" u="sng" dirty="0"/>
              <a:t>gender composition</a:t>
            </a:r>
            <a:r>
              <a:rPr lang="en-US" sz="3200" b="1" dirty="0"/>
              <a:t> </a:t>
            </a:r>
            <a:r>
              <a:rPr lang="en-US" sz="3200" dirty="0"/>
              <a:t>(#s of males + females in each age cohort).</a:t>
            </a:r>
          </a:p>
          <a:p>
            <a:pPr lvl="1">
              <a:spcAft>
                <a:spcPts val="600"/>
              </a:spcAft>
            </a:pPr>
            <a:r>
              <a:rPr lang="en-US" sz="3200" b="1" dirty="0"/>
              <a:t>Shape</a:t>
            </a:r>
            <a:r>
              <a:rPr lang="en-US" sz="3200" dirty="0"/>
              <a:t> of pyramid determined mainly by </a:t>
            </a:r>
            <a:r>
              <a:rPr lang="en-US" sz="3200" b="1" u="sng" dirty="0">
                <a:solidFill>
                  <a:srgbClr val="0000FF"/>
                </a:solidFill>
              </a:rPr>
              <a:t>CBR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DTM lines are reflected in the shape of the pyramid.</a:t>
            </a:r>
          </a:p>
        </p:txBody>
      </p:sp>
    </p:spTree>
    <p:extLst>
      <p:ext uri="{BB962C8B-B14F-4D97-AF65-F5344CB8AC3E}">
        <p14:creationId xmlns:p14="http://schemas.microsoft.com/office/powerpoint/2010/main" val="61826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2176" b="12028"/>
          <a:stretch/>
        </p:blipFill>
        <p:spPr>
          <a:xfrm>
            <a:off x="397184" y="907119"/>
            <a:ext cx="8789268" cy="50017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6493" y="70390"/>
            <a:ext cx="25662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660066"/>
                </a:solidFill>
              </a:rPr>
              <a:t>For space, it caps everyone </a:t>
            </a:r>
          </a:p>
          <a:p>
            <a:pPr algn="ctr"/>
            <a:r>
              <a:rPr lang="en-US" sz="2800" b="1" dirty="0">
                <a:solidFill>
                  <a:srgbClr val="660066"/>
                </a:solidFill>
              </a:rPr>
              <a:t>@ 80+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73924" y="1934779"/>
            <a:ext cx="1529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FF0000"/>
                </a:solidFill>
              </a:rPr>
              <a:t>Females</a:t>
            </a:r>
            <a:r>
              <a:rPr lang="en-US" sz="2800" b="1" dirty="0">
                <a:solidFill>
                  <a:srgbClr val="FF0000"/>
                </a:solidFill>
              </a:rPr>
              <a:t> (always right)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6543" y="1964020"/>
            <a:ext cx="1529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0000FF"/>
                </a:solidFill>
              </a:rPr>
              <a:t>Males</a:t>
            </a:r>
            <a:r>
              <a:rPr lang="en-US" sz="2800" b="1" dirty="0">
                <a:solidFill>
                  <a:srgbClr val="0000FF"/>
                </a:solidFill>
              </a:rPr>
              <a:t> (always left)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0383" y="5797778"/>
            <a:ext cx="31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0 </a:t>
            </a:r>
            <a:r>
              <a:rPr lang="en-US" sz="2800" b="1" dirty="0">
                <a:sym typeface="Wingdings"/>
              </a:rPr>
              <a:t>            (Raw #s) </a:t>
            </a:r>
          </a:p>
          <a:p>
            <a:r>
              <a:rPr lang="en-US" sz="2800" b="1" dirty="0"/>
              <a:t>% of pop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0521" y="5805165"/>
            <a:ext cx="31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/>
              <a:t> </a:t>
            </a:r>
            <a:r>
              <a:rPr lang="en-US" sz="2800" b="1" dirty="0">
                <a:sym typeface="Wingdings"/>
              </a:rPr>
              <a:t>  </a:t>
            </a:r>
            <a:r>
              <a:rPr lang="en-US" sz="2800" b="1" dirty="0"/>
              <a:t>0</a:t>
            </a:r>
          </a:p>
          <a:p>
            <a:pPr algn="r"/>
            <a:r>
              <a:rPr lang="en-US" sz="2800" b="1" dirty="0"/>
              <a:t>% of pop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5452" y="881172"/>
            <a:ext cx="4177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Ages (0-80)</a:t>
            </a:r>
          </a:p>
        </p:txBody>
      </p:sp>
      <p:sp>
        <p:nvSpPr>
          <p:cNvPr id="9" name="Rectangle 8"/>
          <p:cNvSpPr/>
          <p:nvPr/>
        </p:nvSpPr>
        <p:spPr>
          <a:xfrm>
            <a:off x="3345398" y="907119"/>
            <a:ext cx="8324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 dirty="0">
                <a:latin typeface="Wingdings"/>
                <a:ea typeface="Wingdings"/>
                <a:cs typeface="Wingdings"/>
              </a:rPr>
              <a:t>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709328" y="339093"/>
            <a:ext cx="2566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660066"/>
                </a:solidFill>
              </a:rPr>
              <a:t>Wider cohort of elderly @ top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47213" y="1065034"/>
            <a:ext cx="518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>
                <a:latin typeface="Wingdings"/>
                <a:ea typeface="Wingdings"/>
                <a:cs typeface="Wingdings"/>
              </a:rPr>
              <a:t>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371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379"/>
            <a:ext cx="8229600" cy="1143000"/>
          </a:xfrm>
        </p:spPr>
        <p:txBody>
          <a:bodyPr/>
          <a:lstStyle/>
          <a:p>
            <a:r>
              <a:rPr lang="en-US" b="1" dirty="0"/>
              <a:t>Sex distribution: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824" y="984805"/>
            <a:ext cx="8686800" cy="600277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3500" b="1" dirty="0">
                <a:solidFill>
                  <a:srgbClr val="0000FF"/>
                </a:solidFill>
              </a:rPr>
              <a:t>Sex ratio </a:t>
            </a:r>
            <a:r>
              <a:rPr lang="en-US" sz="3500" dirty="0"/>
              <a:t>(comparing # of 1 sex to the other)</a:t>
            </a:r>
          </a:p>
          <a:p>
            <a:pPr>
              <a:spcAft>
                <a:spcPts val="1200"/>
              </a:spcAft>
            </a:pPr>
            <a:r>
              <a:rPr lang="en-US" sz="3500" b="1" dirty="0"/>
              <a:t>Male + female </a:t>
            </a:r>
            <a:r>
              <a:rPr lang="en-US" sz="3500" dirty="0"/>
              <a:t>sides should be </a:t>
            </a:r>
            <a:r>
              <a:rPr lang="en-US" sz="3500" b="1" dirty="0"/>
              <a:t>balanced.</a:t>
            </a:r>
          </a:p>
          <a:p>
            <a:pPr lvl="1">
              <a:spcAft>
                <a:spcPts val="1200"/>
              </a:spcAft>
            </a:pPr>
            <a:r>
              <a:rPr lang="en-US" sz="3500" dirty="0"/>
              <a:t>Slight biological preference for baby boys, but sides should be even. (</a:t>
            </a:r>
            <a:r>
              <a:rPr lang="en-US" sz="3500" b="1" dirty="0">
                <a:solidFill>
                  <a:srgbClr val="FF0000"/>
                </a:solidFill>
              </a:rPr>
              <a:t>If non-symmetrical, there’s a problem</a:t>
            </a:r>
            <a:r>
              <a:rPr lang="en-US" sz="3500" dirty="0"/>
              <a:t>)</a:t>
            </a:r>
            <a:endParaRPr lang="en-US" sz="3500" b="1" dirty="0">
              <a:solidFill>
                <a:srgbClr val="FF0000"/>
              </a:solidFill>
            </a:endParaRPr>
          </a:p>
          <a:p>
            <a:pPr lvl="2">
              <a:spcAft>
                <a:spcPts val="1200"/>
              </a:spcAft>
            </a:pPr>
            <a:r>
              <a:rPr lang="en-US" sz="2800" dirty="0"/>
              <a:t>Military/War (males)</a:t>
            </a:r>
          </a:p>
          <a:p>
            <a:pPr lvl="1">
              <a:spcAft>
                <a:spcPts val="1200"/>
              </a:spcAft>
            </a:pPr>
            <a:r>
              <a:rPr lang="en-US" sz="3500" dirty="0"/>
              <a:t>In </a:t>
            </a:r>
            <a:r>
              <a:rPr lang="en-US" sz="3500" b="1" dirty="0"/>
              <a:t>elderly cohorts</a:t>
            </a:r>
            <a:r>
              <a:rPr lang="en-US" sz="3500" dirty="0"/>
              <a:t>, you can expect a </a:t>
            </a:r>
            <a:r>
              <a:rPr lang="en-US" sz="3500" b="1" dirty="0"/>
              <a:t>somewhat larger # of females. </a:t>
            </a:r>
            <a:r>
              <a:rPr lang="en-US" sz="3500" dirty="0"/>
              <a:t>Why?</a:t>
            </a:r>
          </a:p>
          <a:p>
            <a:pPr lvl="2">
              <a:spcAft>
                <a:spcPts val="1200"/>
              </a:spcAft>
            </a:pPr>
            <a:r>
              <a:rPr lang="en-US" sz="2800" dirty="0"/>
              <a:t>Higher female life expectancy</a:t>
            </a:r>
          </a:p>
          <a:p>
            <a:pPr marL="457200" lvl="1" indent="0">
              <a:buNone/>
            </a:pPr>
            <a:r>
              <a:rPr lang="en-US" sz="3500" dirty="0">
                <a:solidFill>
                  <a:srgbClr val="FF0000"/>
                </a:solidFill>
              </a:rPr>
              <a:t>*Note </a:t>
            </a:r>
            <a:r>
              <a:rPr lang="en-US" sz="3500" b="1" dirty="0">
                <a:solidFill>
                  <a:srgbClr val="FF0000"/>
                </a:solidFill>
              </a:rPr>
              <a:t>anomalies</a:t>
            </a:r>
            <a:r>
              <a:rPr lang="en-US" sz="3500" dirty="0">
                <a:solidFill>
                  <a:srgbClr val="FF0000"/>
                </a:solidFill>
              </a:rPr>
              <a:t> </a:t>
            </a:r>
            <a:endParaRPr lang="en-US" sz="3000" dirty="0">
              <a:solidFill>
                <a:srgbClr val="FF0000"/>
              </a:solidFill>
            </a:endParaRP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3000" dirty="0">
                <a:solidFill>
                  <a:srgbClr val="FF0000"/>
                </a:solidFill>
              </a:rPr>
              <a:t>	unbalanced by gender, missing populations. </a:t>
            </a:r>
          </a:p>
        </p:txBody>
      </p:sp>
    </p:spTree>
    <p:extLst>
      <p:ext uri="{BB962C8B-B14F-4D97-AF65-F5344CB8AC3E}">
        <p14:creationId xmlns:p14="http://schemas.microsoft.com/office/powerpoint/2010/main" val="168749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" descr="population pyramid germany4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56600" cy="626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77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1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info can a pop. pyramid tell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42" y="1262142"/>
            <a:ext cx="8683884" cy="525121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i="1" dirty="0"/>
              <a:t>Besides age + sex distribution, also:</a:t>
            </a:r>
          </a:p>
          <a:p>
            <a:pPr>
              <a:spcAft>
                <a:spcPts val="1200"/>
              </a:spcAft>
            </a:pPr>
            <a:r>
              <a:rPr lang="en-US" dirty="0"/>
              <a:t>Used to project population </a:t>
            </a:r>
            <a:r>
              <a:rPr lang="en-US" b="1" dirty="0"/>
              <a:t>growth </a:t>
            </a:r>
            <a:r>
              <a:rPr lang="en-US" dirty="0"/>
              <a:t>or </a:t>
            </a:r>
            <a:r>
              <a:rPr lang="en-US" b="1" dirty="0"/>
              <a:t>decline.</a:t>
            </a:r>
          </a:p>
          <a:p>
            <a:pPr>
              <a:spcAft>
                <a:spcPts val="600"/>
              </a:spcAft>
            </a:pPr>
            <a:r>
              <a:rPr lang="en-US" b="1" dirty="0"/>
              <a:t>Shape </a:t>
            </a:r>
            <a:r>
              <a:rPr lang="en-US" dirty="0"/>
              <a:t>of pyramids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development</a:t>
            </a:r>
            <a:r>
              <a:rPr lang="en-US" dirty="0"/>
              <a:t> of a nation + </a:t>
            </a:r>
            <a:r>
              <a:rPr lang="en-US" b="1" dirty="0"/>
              <a:t>stage in the DTM.</a:t>
            </a:r>
            <a:r>
              <a:rPr lang="en-US" dirty="0"/>
              <a:t>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Shape determined mainly by </a:t>
            </a:r>
            <a:r>
              <a:rPr lang="en-US" sz="3200" b="1" u="sng" dirty="0">
                <a:solidFill>
                  <a:srgbClr val="0000FF"/>
                </a:solidFill>
              </a:rPr>
              <a:t>CBR</a:t>
            </a:r>
            <a:r>
              <a:rPr lang="en-US" sz="3200" b="1" dirty="0">
                <a:solidFill>
                  <a:srgbClr val="0000FF"/>
                </a:solidFill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5 main types of </a:t>
            </a:r>
            <a:r>
              <a:rPr lang="en-US" b="1" dirty="0"/>
              <a:t>pyramid shapes</a:t>
            </a:r>
            <a:r>
              <a:rPr lang="en-US" dirty="0"/>
              <a:t>, each with corresponding levels of development.</a:t>
            </a:r>
          </a:p>
          <a:p>
            <a:pPr>
              <a:spcAft>
                <a:spcPts val="600"/>
              </a:spcAft>
            </a:pPr>
            <a:r>
              <a:rPr lang="en-US" dirty="0"/>
              <a:t>How many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dependents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there are (</a:t>
            </a:r>
            <a:r>
              <a:rPr lang="en-US" b="1" dirty="0"/>
              <a:t>unproductive</a:t>
            </a:r>
            <a:r>
              <a:rPr lang="en-US" dirty="0"/>
              <a:t>, not part of labor force)</a:t>
            </a:r>
          </a:p>
          <a:p>
            <a:pPr>
              <a:spcAft>
                <a:spcPts val="600"/>
              </a:spcAft>
            </a:pPr>
            <a:r>
              <a:rPr lang="en-US" dirty="0"/>
              <a:t>Also used </a:t>
            </a:r>
            <a:r>
              <a:rPr lang="en-US" b="1" dirty="0"/>
              <a:t>to predict markets</a:t>
            </a:r>
            <a:r>
              <a:rPr lang="en-US" dirty="0"/>
              <a:t> for goods + services + the need for </a:t>
            </a:r>
            <a:r>
              <a:rPr lang="en-US" b="1" dirty="0"/>
              <a:t>social services.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466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713"/>
            <a:ext cx="8229600" cy="1143000"/>
          </a:xfrm>
        </p:spPr>
        <p:txBody>
          <a:bodyPr/>
          <a:lstStyle/>
          <a:p>
            <a:r>
              <a:rPr lang="en-US" b="1" dirty="0"/>
              <a:t>Age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15" y="827001"/>
            <a:ext cx="8908785" cy="603099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Dependent population: </a:t>
            </a:r>
          </a:p>
          <a:p>
            <a:pPr lvl="1"/>
            <a:r>
              <a:rPr lang="en-US" dirty="0"/>
              <a:t>those aged </a:t>
            </a:r>
            <a:r>
              <a:rPr lang="en-US" b="1" dirty="0"/>
              <a:t>0-14 years </a:t>
            </a:r>
            <a:r>
              <a:rPr lang="en-US" dirty="0"/>
              <a:t>(</a:t>
            </a:r>
            <a:r>
              <a:rPr lang="en-US" dirty="0">
                <a:solidFill>
                  <a:srgbClr val="660066"/>
                </a:solidFill>
              </a:rPr>
              <a:t>youthful dependents</a:t>
            </a:r>
            <a:r>
              <a:rPr lang="en-US" dirty="0"/>
              <a:t>) and </a:t>
            </a:r>
            <a:r>
              <a:rPr lang="en-US" b="1" dirty="0"/>
              <a:t>65+ years </a:t>
            </a:r>
            <a:r>
              <a:rPr lang="en-US" dirty="0"/>
              <a:t>(</a:t>
            </a:r>
            <a:r>
              <a:rPr lang="en-US" dirty="0">
                <a:solidFill>
                  <a:srgbClr val="660066"/>
                </a:solidFill>
              </a:rPr>
              <a:t>elderly dependents</a:t>
            </a:r>
            <a:r>
              <a:rPr lang="en-US" dirty="0"/>
              <a:t>). </a:t>
            </a:r>
          </a:p>
          <a:p>
            <a:pPr lvl="1"/>
            <a:r>
              <a:rPr lang="en-US" dirty="0"/>
              <a:t>Considered </a:t>
            </a:r>
            <a:r>
              <a:rPr lang="en-US" sz="3200" b="1" dirty="0">
                <a:solidFill>
                  <a:srgbClr val="FF0000"/>
                </a:solidFill>
              </a:rPr>
              <a:t>economically unproductive.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These people </a:t>
            </a:r>
            <a:r>
              <a:rPr lang="en-US" b="1" i="1" u="sng" dirty="0"/>
              <a:t>depend</a:t>
            </a:r>
            <a:r>
              <a:rPr lang="en-US" dirty="0"/>
              <a:t> on the </a:t>
            </a:r>
            <a:r>
              <a:rPr lang="en-US" b="1" dirty="0"/>
              <a:t>working age (15-64) </a:t>
            </a:r>
            <a:r>
              <a:rPr lang="en-US" dirty="0"/>
              <a:t>for economic support.  </a:t>
            </a:r>
          </a:p>
          <a:p>
            <a:r>
              <a:rPr lang="en-US" b="1" dirty="0">
                <a:solidFill>
                  <a:srgbClr val="0000FF"/>
                </a:solidFill>
              </a:rPr>
              <a:t>Dependency ratios</a:t>
            </a:r>
            <a:r>
              <a:rPr lang="en-US" dirty="0">
                <a:solidFill>
                  <a:srgbClr val="0000FF"/>
                </a:solidFill>
              </a:rPr>
              <a:t> (ratio of workers to dependents):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 the # of people who are too young or too old to work, compared to the # of people in their productive years.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 </a:t>
            </a:r>
            <a:r>
              <a:rPr lang="en-US" b="1" dirty="0"/>
              <a:t>Reflected as a ratio of dependents per every 100 workers</a:t>
            </a:r>
          </a:p>
          <a:p>
            <a:pPr lvl="1">
              <a:spcAft>
                <a:spcPts val="600"/>
              </a:spcAft>
            </a:pPr>
            <a:endParaRPr lang="en-US" sz="1200" dirty="0"/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</a:rPr>
              <a:t>Dependency ratio =</a:t>
            </a:r>
            <a:r>
              <a:rPr lang="en-US" b="1" dirty="0"/>
              <a:t> </a:t>
            </a:r>
            <a:r>
              <a:rPr lang="en-US" b="1" dirty="0">
                <a:ln>
                  <a:solidFill>
                    <a:srgbClr val="FFFF00"/>
                  </a:solidFill>
                </a:ln>
              </a:rPr>
              <a:t>(# of people &lt; 15 + # of people &gt; 64) / # of people 15–64 </a:t>
            </a:r>
          </a:p>
          <a:p>
            <a:pPr lvl="1"/>
            <a:r>
              <a:rPr lang="en-US" b="1" dirty="0"/>
              <a:t>#Dependents / #Working Age = Dependency Ratio</a:t>
            </a:r>
          </a:p>
          <a:p>
            <a:pPr marL="457200" lvl="1" indent="0">
              <a:buNone/>
            </a:pPr>
            <a:r>
              <a:rPr lang="en-US" i="1" dirty="0"/>
              <a:t>*The higher the % of dependents, the greater the financial burden on those who are working to support the others.</a:t>
            </a:r>
          </a:p>
        </p:txBody>
      </p:sp>
    </p:spTree>
    <p:extLst>
      <p:ext uri="{BB962C8B-B14F-4D97-AF65-F5344CB8AC3E}">
        <p14:creationId xmlns:p14="http://schemas.microsoft.com/office/powerpoint/2010/main" val="123585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Pyramids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97" y="413598"/>
            <a:ext cx="8887159" cy="60271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897" y="829184"/>
            <a:ext cx="2825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Economically unproductive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6896" y="5827861"/>
            <a:ext cx="2381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Economically unproductive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6793" y="3233048"/>
            <a:ext cx="151893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15-64 =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Working Age</a:t>
            </a:r>
          </a:p>
        </p:txBody>
      </p:sp>
    </p:spTree>
    <p:extLst>
      <p:ext uri="{BB962C8B-B14F-4D97-AF65-F5344CB8AC3E}">
        <p14:creationId xmlns:p14="http://schemas.microsoft.com/office/powerpoint/2010/main" val="336593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7" y="117585"/>
            <a:ext cx="7634211" cy="765700"/>
          </a:xfrm>
        </p:spPr>
        <p:txBody>
          <a:bodyPr/>
          <a:lstStyle/>
          <a:p>
            <a:r>
              <a:rPr lang="en-US" b="1" dirty="0"/>
              <a:t>Stage 1: High Stationary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15" y="883285"/>
            <a:ext cx="4727829" cy="584679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00FF"/>
                </a:solidFill>
              </a:rPr>
              <a:t>CBR?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CBR = </a:t>
            </a:r>
            <a:r>
              <a:rPr lang="en-US" b="1" dirty="0"/>
              <a:t>very high </a:t>
            </a:r>
            <a:r>
              <a:rPr lang="en-US" dirty="0"/>
              <a:t>(&gt; 25)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0000FF"/>
                </a:solidFill>
              </a:rPr>
              <a:t>High CBR </a:t>
            </a:r>
            <a:r>
              <a:rPr lang="en-US" b="1" dirty="0"/>
              <a:t>= </a:t>
            </a:r>
            <a:r>
              <a:rPr lang="en-US" b="1" u="sng" dirty="0"/>
              <a:t>wide base</a:t>
            </a:r>
          </a:p>
          <a:p>
            <a:pPr>
              <a:spcAft>
                <a:spcPts val="1200"/>
              </a:spcAft>
            </a:pPr>
            <a:r>
              <a:rPr lang="en-US" b="1" dirty="0"/>
              <a:t>What happens to wide base as we go up? Will people live until 65? </a:t>
            </a:r>
          </a:p>
          <a:p>
            <a:pPr lvl="1">
              <a:spcAft>
                <a:spcPts val="1200"/>
              </a:spcAft>
            </a:pPr>
            <a:r>
              <a:rPr lang="en-US" b="1" dirty="0">
                <a:solidFill>
                  <a:srgbClr val="FF0000"/>
                </a:solidFill>
              </a:rPr>
              <a:t>Concave</a:t>
            </a:r>
            <a:r>
              <a:rPr lang="en-US" dirty="0"/>
              <a:t> (high IMR, low life expectancy); </a:t>
            </a:r>
            <a:r>
              <a:rPr lang="en-US" b="1" dirty="0">
                <a:solidFill>
                  <a:srgbClr val="0000FF"/>
                </a:solidFill>
              </a:rPr>
              <a:t>cohorts become small quickly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“Lives short, brutal, hungry”</a:t>
            </a:r>
          </a:p>
          <a:p>
            <a:pPr>
              <a:spcAft>
                <a:spcPts val="1200"/>
              </a:spcAft>
            </a:pPr>
            <a:r>
              <a:rPr lang="en-US" b="1" dirty="0"/>
              <a:t>Where is average age?</a:t>
            </a:r>
          </a:p>
          <a:p>
            <a:pPr lvl="1">
              <a:spcAft>
                <a:spcPts val="1200"/>
              </a:spcAft>
            </a:pPr>
            <a:r>
              <a:rPr lang="en-US" b="1" dirty="0"/>
              <a:t>less than or = to </a:t>
            </a:r>
            <a:r>
              <a:rPr lang="en-US" b="1" u="sng" dirty="0">
                <a:solidFill>
                  <a:srgbClr val="FF0000"/>
                </a:solidFill>
              </a:rPr>
              <a:t>15</a:t>
            </a:r>
          </a:p>
        </p:txBody>
      </p:sp>
      <p:pic>
        <p:nvPicPr>
          <p:cNvPr id="4" name="Picture 3" descr="PopPyramidStage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2"/>
          <a:stretch/>
        </p:blipFill>
        <p:spPr>
          <a:xfrm>
            <a:off x="5104171" y="1024387"/>
            <a:ext cx="3757565" cy="57732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154944" y="5575374"/>
            <a:ext cx="488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dirty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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13745" y="5084666"/>
            <a:ext cx="65992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 i="0" dirty="0">
                <a:latin typeface="Wingdings"/>
                <a:ea typeface="Wingdings"/>
                <a:cs typeface="Wingdings"/>
              </a:rPr>
              <a:t>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549091" y="4484501"/>
            <a:ext cx="1575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Avg. Age 15</a:t>
            </a:r>
          </a:p>
        </p:txBody>
      </p:sp>
    </p:spTree>
    <p:extLst>
      <p:ext uri="{BB962C8B-B14F-4D97-AF65-F5344CB8AC3E}">
        <p14:creationId xmlns:p14="http://schemas.microsoft.com/office/powerpoint/2010/main" val="17560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16331</TotalTime>
  <Words>1436</Words>
  <Application>Microsoft Office PowerPoint</Application>
  <PresentationFormat>On-screen Show (4:3)</PresentationFormat>
  <Paragraphs>210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PowerPoint Presentation</vt:lpstr>
      <vt:lpstr>Population Structure</vt:lpstr>
      <vt:lpstr>PowerPoint Presentation</vt:lpstr>
      <vt:lpstr>Sex distribution:</vt:lpstr>
      <vt:lpstr>PowerPoint Presentation</vt:lpstr>
      <vt:lpstr>What info can a pop. pyramid tell us?</vt:lpstr>
      <vt:lpstr>Age Distribution</vt:lpstr>
      <vt:lpstr>PowerPoint Presentation</vt:lpstr>
      <vt:lpstr>Stage 1: High Stationary</vt:lpstr>
      <vt:lpstr>Stage 2: Early Expansion</vt:lpstr>
      <vt:lpstr>High Youth Dependency</vt:lpstr>
      <vt:lpstr>Stage 2 Demographic Trap (circular)</vt:lpstr>
      <vt:lpstr>Stage 3: Late Expansion</vt:lpstr>
      <vt:lpstr>Stage 4: Low Stationary</vt:lpstr>
      <vt:lpstr>Stage 5: Declining?</vt:lpstr>
      <vt:lpstr>High “Aged” or “Elderly” Dependency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10/22: Population (Unit 2)</dc:title>
  <dc:creator>Laura McKnight</dc:creator>
  <cp:lastModifiedBy>Paul Stepek</cp:lastModifiedBy>
  <cp:revision>119</cp:revision>
  <cp:lastPrinted>2018-10-18T17:59:59Z</cp:lastPrinted>
  <dcterms:created xsi:type="dcterms:W3CDTF">2017-10-22T23:56:42Z</dcterms:created>
  <dcterms:modified xsi:type="dcterms:W3CDTF">2023-10-18T12:31:35Z</dcterms:modified>
</cp:coreProperties>
</file>