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523" r:id="rId2"/>
    <p:sldId id="488" r:id="rId3"/>
    <p:sldId id="476" r:id="rId4"/>
    <p:sldId id="477" r:id="rId5"/>
    <p:sldId id="522" r:id="rId6"/>
    <p:sldId id="482" r:id="rId7"/>
    <p:sldId id="481" r:id="rId8"/>
    <p:sldId id="484" r:id="rId9"/>
    <p:sldId id="480" r:id="rId10"/>
    <p:sldId id="533" r:id="rId11"/>
    <p:sldId id="534" r:id="rId12"/>
    <p:sldId id="453" r:id="rId13"/>
    <p:sldId id="457" r:id="rId14"/>
    <p:sldId id="532" r:id="rId15"/>
    <p:sldId id="460" r:id="rId16"/>
    <p:sldId id="535" r:id="rId17"/>
    <p:sldId id="537" r:id="rId18"/>
    <p:sldId id="536" r:id="rId19"/>
    <p:sldId id="463" r:id="rId20"/>
    <p:sldId id="46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pos="480">
          <p15:clr>
            <a:srgbClr val="A4A3A4"/>
          </p15:clr>
        </p15:guide>
        <p15:guide id="4" pos="2880">
          <p15:clr>
            <a:srgbClr val="A4A3A4"/>
          </p15:clr>
        </p15:guide>
        <p15:guide id="5" pos="1344">
          <p15:clr>
            <a:srgbClr val="A4A3A4"/>
          </p15:clr>
        </p15:guide>
        <p15:guide id="6" pos="3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8080"/>
    <a:srgbClr val="339966"/>
    <a:srgbClr val="333399"/>
    <a:srgbClr val="A50021"/>
    <a:srgbClr val="99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AB092B-7C36-4F4D-8ADB-7AA8AF399EE9}" v="621" dt="2022-01-31T13:33:31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4" d="100"/>
          <a:sy n="64" d="100"/>
        </p:scale>
        <p:origin x="768" y="72"/>
      </p:cViewPr>
      <p:guideLst>
        <p:guide orient="horz" pos="1248"/>
        <p:guide orient="horz" pos="720"/>
        <p:guide pos="480"/>
        <p:guide pos="2880"/>
        <p:guide pos="1344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tepek" userId="29cdd14380280b54" providerId="LiveId" clId="{6EAB092B-7C36-4F4D-8ADB-7AA8AF399EE9}"/>
    <pc:docChg chg="addSld modSld">
      <pc:chgData name="Paul Stepek" userId="29cdd14380280b54" providerId="LiveId" clId="{6EAB092B-7C36-4F4D-8ADB-7AA8AF399EE9}" dt="2022-01-31T13:33:31.994" v="662" actId="6549"/>
      <pc:docMkLst>
        <pc:docMk/>
      </pc:docMkLst>
      <pc:sldChg chg="modSp modAnim">
        <pc:chgData name="Paul Stepek" userId="29cdd14380280b54" providerId="LiveId" clId="{6EAB092B-7C36-4F4D-8ADB-7AA8AF399EE9}" dt="2022-01-31T13:19:46.579" v="223" actId="20577"/>
        <pc:sldMkLst>
          <pc:docMk/>
          <pc:sldMk cId="0" sldId="453"/>
        </pc:sldMkLst>
        <pc:spChg chg="mod">
          <ac:chgData name="Paul Stepek" userId="29cdd14380280b54" providerId="LiveId" clId="{6EAB092B-7C36-4F4D-8ADB-7AA8AF399EE9}" dt="2022-01-31T13:19:46.579" v="223" actId="20577"/>
          <ac:spMkLst>
            <pc:docMk/>
            <pc:sldMk cId="0" sldId="453"/>
            <ac:spMk id="5123" creationId="{AD6D4903-993F-417B-A6AA-0B61AF1F8C49}"/>
          </ac:spMkLst>
        </pc:spChg>
      </pc:sldChg>
      <pc:sldChg chg="modSp">
        <pc:chgData name="Paul Stepek" userId="29cdd14380280b54" providerId="LiveId" clId="{6EAB092B-7C36-4F4D-8ADB-7AA8AF399EE9}" dt="2022-01-31T12:58:47.775" v="48" actId="20577"/>
        <pc:sldMkLst>
          <pc:docMk/>
          <pc:sldMk cId="0" sldId="482"/>
        </pc:sldMkLst>
        <pc:spChg chg="mod">
          <ac:chgData name="Paul Stepek" userId="29cdd14380280b54" providerId="LiveId" clId="{6EAB092B-7C36-4F4D-8ADB-7AA8AF399EE9}" dt="2022-01-31T12:58:47.775" v="48" actId="20577"/>
          <ac:spMkLst>
            <pc:docMk/>
            <pc:sldMk cId="0" sldId="482"/>
            <ac:spMk id="25603" creationId="{7D22399D-6265-436F-B023-12AADA3D0910}"/>
          </ac:spMkLst>
        </pc:spChg>
      </pc:sldChg>
      <pc:sldChg chg="modSp modAnim">
        <pc:chgData name="Paul Stepek" userId="29cdd14380280b54" providerId="LiveId" clId="{6EAB092B-7C36-4F4D-8ADB-7AA8AF399EE9}" dt="2022-01-31T13:21:09.026" v="329" actId="20577"/>
        <pc:sldMkLst>
          <pc:docMk/>
          <pc:sldMk cId="0" sldId="532"/>
        </pc:sldMkLst>
        <pc:spChg chg="mod">
          <ac:chgData name="Paul Stepek" userId="29cdd14380280b54" providerId="LiveId" clId="{6EAB092B-7C36-4F4D-8ADB-7AA8AF399EE9}" dt="2022-01-31T13:21:09.026" v="329" actId="20577"/>
          <ac:spMkLst>
            <pc:docMk/>
            <pc:sldMk cId="0" sldId="532"/>
            <ac:spMk id="5123" creationId="{3BD6C590-1B96-4B37-B46E-6BDC659877E6}"/>
          </ac:spMkLst>
        </pc:spChg>
      </pc:sldChg>
      <pc:sldChg chg="modSp modAnim">
        <pc:chgData name="Paul Stepek" userId="29cdd14380280b54" providerId="LiveId" clId="{6EAB092B-7C36-4F4D-8ADB-7AA8AF399EE9}" dt="2022-01-31T13:33:08.501" v="661" actId="6549"/>
        <pc:sldMkLst>
          <pc:docMk/>
          <pc:sldMk cId="0" sldId="535"/>
        </pc:sldMkLst>
        <pc:spChg chg="mod">
          <ac:chgData name="Paul Stepek" userId="29cdd14380280b54" providerId="LiveId" clId="{6EAB092B-7C36-4F4D-8ADB-7AA8AF399EE9}" dt="2022-01-31T13:33:08.501" v="661" actId="6549"/>
          <ac:spMkLst>
            <pc:docMk/>
            <pc:sldMk cId="0" sldId="535"/>
            <ac:spMk id="5123" creationId="{5BFC1FE7-A097-4E70-81C9-4D2448B3EF57}"/>
          </ac:spMkLst>
        </pc:spChg>
      </pc:sldChg>
      <pc:sldChg chg="modSp add">
        <pc:chgData name="Paul Stepek" userId="29cdd14380280b54" providerId="LiveId" clId="{6EAB092B-7C36-4F4D-8ADB-7AA8AF399EE9}" dt="2022-01-31T13:33:31.994" v="662" actId="6549"/>
        <pc:sldMkLst>
          <pc:docMk/>
          <pc:sldMk cId="3858161770" sldId="536"/>
        </pc:sldMkLst>
        <pc:spChg chg="mod">
          <ac:chgData name="Paul Stepek" userId="29cdd14380280b54" providerId="LiveId" clId="{6EAB092B-7C36-4F4D-8ADB-7AA8AF399EE9}" dt="2022-01-31T13:33:31.994" v="662" actId="6549"/>
          <ac:spMkLst>
            <pc:docMk/>
            <pc:sldMk cId="3858161770" sldId="536"/>
            <ac:spMk id="5123" creationId="{5BFC1FE7-A097-4E70-81C9-4D2448B3EF57}"/>
          </ac:spMkLst>
        </pc:spChg>
      </pc:sldChg>
      <pc:sldChg chg="addSp modSp new mod">
        <pc:chgData name="Paul Stepek" userId="29cdd14380280b54" providerId="LiveId" clId="{6EAB092B-7C36-4F4D-8ADB-7AA8AF399EE9}" dt="2022-01-31T13:32:33.885" v="656" actId="14100"/>
        <pc:sldMkLst>
          <pc:docMk/>
          <pc:sldMk cId="3729220440" sldId="537"/>
        </pc:sldMkLst>
        <pc:spChg chg="mod">
          <ac:chgData name="Paul Stepek" userId="29cdd14380280b54" providerId="LiveId" clId="{6EAB092B-7C36-4F4D-8ADB-7AA8AF399EE9}" dt="2022-01-31T13:31:05.374" v="651" actId="1076"/>
          <ac:spMkLst>
            <pc:docMk/>
            <pc:sldMk cId="3729220440" sldId="537"/>
            <ac:spMk id="2" creationId="{C745AC72-189D-42AE-8B4F-1C90D5F33D18}"/>
          </ac:spMkLst>
        </pc:spChg>
        <pc:picChg chg="add mod">
          <ac:chgData name="Paul Stepek" userId="29cdd14380280b54" providerId="LiveId" clId="{6EAB092B-7C36-4F4D-8ADB-7AA8AF399EE9}" dt="2022-01-31T13:32:33.885" v="656" actId="14100"/>
          <ac:picMkLst>
            <pc:docMk/>
            <pc:sldMk cId="3729220440" sldId="537"/>
            <ac:picMk id="4" creationId="{1391FD6D-2C96-458F-8CDD-4DD2462CA656}"/>
          </ac:picMkLst>
        </pc:picChg>
      </pc:sldChg>
    </pc:docChg>
  </pc:docChgLst>
  <pc:docChgLst>
    <pc:chgData name="Paul Stepek" userId="29cdd14380280b54" providerId="LiveId" clId="{D849022D-BD79-4478-9597-334307822B00}"/>
    <pc:docChg chg="modSld">
      <pc:chgData name="Paul Stepek" userId="29cdd14380280b54" providerId="LiveId" clId="{D849022D-BD79-4478-9597-334307822B00}" dt="2021-02-10T13:39:45.413" v="31" actId="20577"/>
      <pc:docMkLst>
        <pc:docMk/>
      </pc:docMkLst>
      <pc:sldChg chg="modSp">
        <pc:chgData name="Paul Stepek" userId="29cdd14380280b54" providerId="LiveId" clId="{D849022D-BD79-4478-9597-334307822B00}" dt="2021-02-10T13:39:45.413" v="31" actId="20577"/>
        <pc:sldMkLst>
          <pc:docMk/>
          <pc:sldMk cId="0" sldId="481"/>
        </pc:sldMkLst>
        <pc:spChg chg="mod">
          <ac:chgData name="Paul Stepek" userId="29cdd14380280b54" providerId="LiveId" clId="{D849022D-BD79-4478-9597-334307822B00}" dt="2021-02-10T13:39:45.413" v="31" actId="20577"/>
          <ac:spMkLst>
            <pc:docMk/>
            <pc:sldMk cId="0" sldId="481"/>
            <ac:spMk id="26627" creationId="{74FB917D-11FA-4264-B6CB-9B683DB541DF}"/>
          </ac:spMkLst>
        </pc:spChg>
      </pc:sldChg>
      <pc:sldChg chg="modSp modAnim">
        <pc:chgData name="Paul Stepek" userId="29cdd14380280b54" providerId="LiveId" clId="{D849022D-BD79-4478-9597-334307822B00}" dt="2021-02-10T13:39:00.264" v="22" actId="6549"/>
        <pc:sldMkLst>
          <pc:docMk/>
          <pc:sldMk cId="0" sldId="482"/>
        </pc:sldMkLst>
        <pc:spChg chg="mod">
          <ac:chgData name="Paul Stepek" userId="29cdd14380280b54" providerId="LiveId" clId="{D849022D-BD79-4478-9597-334307822B00}" dt="2021-02-10T13:39:00.264" v="22" actId="6549"/>
          <ac:spMkLst>
            <pc:docMk/>
            <pc:sldMk cId="0" sldId="482"/>
            <ac:spMk id="25603" creationId="{7D22399D-6265-436F-B023-12AADA3D091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F8419F51-6772-4502-B2C9-0FFBB28B91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61335931-6B24-472B-AAE2-3161B37D69B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6209A2FB-4659-461B-8390-8CC13A23CE2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E7B11598-9FDD-4DC6-9696-04EA3DDC8CE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53CF14DC-17BF-4C81-B79A-F618B7205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D89C30AA-75B5-4D2F-96B1-9BDF9247FF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719C35CF-9FAC-4B26-B183-B1C0C04920D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69C6EC3-A036-4FA3-8822-F20F98A1E13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F101CEBF-E33A-4118-963F-4749056B67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4E142566-7AFB-433B-9224-B5D7945ED8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id="{67FF58EF-5743-45BB-8D01-ACD55B7EE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08DB2EBA-58C0-49E1-A8FE-170802E284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056355-FD13-4799-8A9A-F740955F4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4B320-12A7-444F-B683-65FDB45D0D5A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603434-4E2F-44B4-B677-EAABAC088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D2A687-B7CE-426B-913C-9DAB38B53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4AA20-044D-48C3-944E-76A12C2B5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6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F5221E-01DA-4898-8AED-41DFFC0E7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654FF-8CDB-405D-8FF1-021A83E796A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1D3E5-1DA8-4036-97A4-B87A82E57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EC3AE7-55A5-4E12-BF87-8E84A1436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DD8BB-8C14-4814-894A-8F5876ADA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43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2FF5C7-8A6A-43B9-97BF-12BA0B8A9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4868-319A-47BF-8920-1A7D556A9CD5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B1884C-F244-4D85-9C67-83C0C8F3E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C63D89-F4E5-4ACB-8E01-1B0B9CEFC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41C5D-6135-4AB2-B2A0-2CB5BB669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191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010AE14-4711-4C62-A8C7-9F80812F4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DD2F6D7-716A-4184-843F-F10D53C80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605D3AE-57FD-4371-B179-85615A25A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B9F63-BA63-4E8E-8160-8A2B83936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23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A76820-A2A2-47C1-9271-77153E5CC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5F38-98E4-4CAE-A45E-42065697C38C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AF5E08-A1C2-4291-86CE-C8BFC6DFA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0F7BC7-3336-4D77-B0CA-3E8240BD06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FD515-763A-43C0-BBAB-F6CAFA0EC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96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728942-6DBB-44A9-8F62-1D6831B41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37E4-94AF-4110-ABBC-C022FF292A3C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F68F6C-DF0C-4BE4-88A7-701190245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FF308C-DADC-4179-BD53-4359C2029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9ED1B-53E6-4B9B-8BEE-A56DA60D4F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88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C0196-428F-4E4F-89C9-81051DD8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09C8-5B27-4A46-9286-AE578FEA642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A8DCD-19DF-482A-B893-7BDC84D91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0D29A-D437-4992-9662-2896D7B2AB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4A425-4BB6-4DB5-A93D-C1C91CA4E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05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F8B65B-41B7-4D6E-8E6D-4A6E63EC4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B77DB-2B25-4FC2-A5F1-B73D3EC9FB81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7E5645-8E9C-4AF2-9D5C-BC6C5A587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1436C7-339E-4355-85F2-DA5B0EB19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364F2-E3DF-4826-9FA2-1684B4CD7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48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920521-BD69-4144-B6C9-CBC2F5DF68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E3C2-3695-4CDB-96DB-475E00F576FC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9F20A5-20E5-44C1-A55F-91C8843FB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467756-2ED2-4C48-BCAF-C226C5B335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E14A7-0D7D-42B7-B664-A05AC14C3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17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E602D0-B6E7-4276-B39C-81C6240B9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8496-A8BF-466F-AF52-82526BB72B94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380D40-5C7F-4563-BA8D-09CB5003E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B82250-DCD7-4720-9FC2-A730ADD76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D3144-3B22-4FE5-9BCA-A3DF10E35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32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DB2AE-3DCD-41B6-84DA-49B23C9F6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DBB2-B0FB-470B-B5B7-728FF34686E8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762EF-0939-4711-A872-EB46A677B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20282-8EE3-4175-93E0-193E81E56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0A456-75E2-44EC-B210-08AD82405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44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1A136-BDC9-4313-9659-EB4A4ADBD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0270-E0FD-485E-A6AA-DD79A55EF7D3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A5EE7-3992-4F92-913F-A1BA51CA7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CD5E9-2310-46CF-AE37-CB7CA450A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BA468-8366-4A1C-8F4B-68D7BD8C7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95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541AFD-28EA-43BE-B346-9987959E9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6E5CC9-9CB7-4D2E-8F5C-3D419162C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F678B962-FB66-4FBA-9A67-A0CF191AD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10B30375-5153-4351-BCF0-D7624F83C2CF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C9E2739C-50E6-48B4-9A4B-460D346507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60552B5A-A683-4C91-AF10-F7B8C38DF1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888357-C8EB-4903-BE8E-0EF2B8EBD4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B5DA8D50-B212-42FC-AA13-26A24938E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6507163"/>
            <a:ext cx="2338387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© 2011 Pearson Education, Inc.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  <p:sldLayoutId id="2147484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2F75D93-C5E8-4E48-99C4-12D8DF741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667000"/>
            <a:ext cx="7772400" cy="1143000"/>
          </a:xfrm>
        </p:spPr>
        <p:txBody>
          <a:bodyPr/>
          <a:lstStyle/>
          <a:p>
            <a:r>
              <a:rPr lang="en-US" altLang="en-US" sz="3600" b="1"/>
              <a:t>Day Three</a:t>
            </a:r>
            <a:br>
              <a:rPr lang="en-US" altLang="en-US" b="1"/>
            </a:br>
            <a:r>
              <a:rPr lang="en-US" altLang="en-US" sz="3600" b="1"/>
              <a:t>Urban and Rural Ethnic Clusters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0CA9914-92A2-41D9-AACD-F35AA80E3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381000"/>
            <a:ext cx="8420100" cy="381000"/>
          </a:xfrm>
        </p:spPr>
        <p:txBody>
          <a:bodyPr/>
          <a:lstStyle/>
          <a:p>
            <a:r>
              <a:rPr lang="en-US" altLang="en-US" b="1"/>
              <a:t>sequent occupance</a:t>
            </a:r>
            <a:br>
              <a:rPr lang="en-US" altLang="en-US" b="1"/>
            </a:b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E660AD-F527-4E94-B82B-FFFD23FC343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609600"/>
            <a:ext cx="8839200" cy="2590800"/>
          </a:xfrm>
        </p:spPr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visual evidence on the cultural landscape of the prior cultural groups having occupied a place.</a:t>
            </a:r>
          </a:p>
          <a:p>
            <a:pPr lvl="1"/>
            <a:r>
              <a:rPr lang="en-US" altLang="en-US"/>
              <a:t>shows succession</a:t>
            </a:r>
          </a:p>
          <a:p>
            <a:pPr lvl="2"/>
            <a:r>
              <a:rPr lang="en-US" altLang="en-US" sz="2000"/>
              <a:t>Each group leaves their mark</a:t>
            </a:r>
          </a:p>
          <a:p>
            <a:pPr lvl="2"/>
            <a:r>
              <a:rPr lang="en-US" altLang="en-US" sz="2000"/>
              <a:t>Example:  Can you name this neighborhood?  </a:t>
            </a:r>
          </a:p>
          <a:p>
            <a:pPr lvl="3"/>
            <a:r>
              <a:rPr lang="en-US" altLang="en-US" sz="2000"/>
              <a:t>point of entry neighborhood</a:t>
            </a:r>
          </a:p>
          <a:p>
            <a:pPr lvl="3"/>
            <a:r>
              <a:rPr lang="en-US" altLang="en-US" sz="2000"/>
              <a:t>Irish, Germans </a:t>
            </a:r>
            <a:r>
              <a:rPr lang="en-US" altLang="en-US" sz="2000">
                <a:sym typeface="Symbol" panose="05050102010706020507" pitchFamily="18" charset="2"/>
              </a:rPr>
              <a:t> Czech  Mexicans  hipsters</a:t>
            </a:r>
          </a:p>
          <a:p>
            <a:pPr lvl="3"/>
            <a:r>
              <a:rPr lang="en-US" altLang="en-US" sz="2000">
                <a:sym typeface="Symbol" panose="05050102010706020507" pitchFamily="18" charset="2"/>
              </a:rPr>
              <a:t>PILSEN </a:t>
            </a:r>
            <a:endParaRPr lang="en-US" altLang="en-US" sz="2000"/>
          </a:p>
          <a:p>
            <a:pPr lvl="2"/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A4EEB1-29EE-49D9-8BCF-86B0B8F62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9625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F1ED8-93A8-4E38-BCD1-7A8F51E6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886200"/>
            <a:ext cx="647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C27F56-9D76-4F68-A08F-FDDD7FE9A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657600"/>
            <a:ext cx="3975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A96981-4F76-4CFB-91FF-41A1011F1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3581400"/>
            <a:ext cx="4498975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077D1-3F45-417C-A51E-9765BFA90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3C7527-6DF7-484D-BAD9-3D745AD5D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3330575"/>
            <a:ext cx="2586037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82379E97-D3A0-42BE-882F-F03938239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9063"/>
            <a:ext cx="6477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362130F-902E-4A1A-A80B-32AF338DC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/>
              <a:t>Ethnic geography (rural)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D6D4903-993F-417B-A6AA-0B61AF1F8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4951413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Please keep in mind that “rural” ethnic regions are not tested nearly as much as urban ethnic neighborhoods on the AP Exam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cs typeface="Times New Roman" pitchFamily="18" charset="0"/>
              </a:rPr>
              <a:t>2 distinct types of rural ethnic regions exist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1) Ethnic homeland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cs typeface="Times New Roman" pitchFamily="18" charset="0"/>
              </a:rPr>
              <a:t>ancient home territory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sz="2000" dirty="0">
                <a:cs typeface="Times New Roman" pitchFamily="18" charset="0"/>
              </a:rPr>
              <a:t>Becomes “ethnic” when their land was absorbed into a larger state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dirty="0">
                <a:cs typeface="Times New Roman" pitchFamily="18" charset="0"/>
              </a:rPr>
              <a:t>Examples: </a:t>
            </a:r>
          </a:p>
          <a:p>
            <a:pPr lvl="4" eaLnBrk="1" hangingPunct="1">
              <a:spcBef>
                <a:spcPts val="0"/>
              </a:spcBef>
              <a:defRPr/>
            </a:pPr>
            <a:r>
              <a:rPr lang="en-US" dirty="0">
                <a:cs typeface="Times New Roman" pitchFamily="18" charset="0"/>
              </a:rPr>
              <a:t>Quebecois into British Canada</a:t>
            </a:r>
          </a:p>
          <a:p>
            <a:pPr lvl="4" eaLnBrk="1" hangingPunct="1">
              <a:spcBef>
                <a:spcPts val="0"/>
              </a:spcBef>
              <a:defRPr/>
            </a:pPr>
            <a:r>
              <a:rPr lang="en-US" dirty="0">
                <a:cs typeface="Times New Roman" pitchFamily="18" charset="0"/>
              </a:rPr>
              <a:t>Basques into Spain</a:t>
            </a:r>
          </a:p>
          <a:p>
            <a:pPr lvl="4" eaLnBrk="1" hangingPunct="1">
              <a:spcBef>
                <a:spcPts val="0"/>
              </a:spcBef>
              <a:defRPr/>
            </a:pPr>
            <a:r>
              <a:rPr lang="en-US" dirty="0">
                <a:cs typeface="Times New Roman" pitchFamily="18" charset="0"/>
              </a:rPr>
              <a:t>Native American reservations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sz="2000" dirty="0">
                <a:cs typeface="Times New Roman" pitchFamily="18" charset="0"/>
              </a:rPr>
              <a:t>Place and region provide a basic element of their ethnic identity</a:t>
            </a:r>
          </a:p>
          <a:p>
            <a:pPr lvl="3" eaLnBrk="1" hangingPunct="1">
              <a:defRPr/>
            </a:pPr>
            <a:endParaRPr lang="en-US" dirty="0"/>
          </a:p>
          <a:p>
            <a:pPr marL="914400" lvl="2" indent="0" eaLnBrk="1" hangingPunct="1">
              <a:buFontTx/>
              <a:buNone/>
              <a:defRPr/>
            </a:pPr>
            <a:endParaRPr lang="en-US" dirty="0"/>
          </a:p>
          <a:p>
            <a:pPr lvl="3" eaLnBrk="1" hangingPunct="1">
              <a:defRPr/>
            </a:pPr>
            <a:endParaRPr lang="en-US" sz="1600" dirty="0">
              <a:cs typeface="Times New Roman" pitchFamily="18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35EBD37-D4AC-478C-A78E-F10DF89E9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609600"/>
          </a:xfrm>
        </p:spPr>
        <p:txBody>
          <a:bodyPr/>
          <a:lstStyle/>
          <a:p>
            <a:pPr eaLnBrk="1" hangingPunct="1"/>
            <a:r>
              <a:rPr lang="en-US" altLang="en-US" sz="3200" b="1">
                <a:cs typeface="Times New Roman" panose="02020603050405020304" pitchFamily="18" charset="0"/>
              </a:rPr>
              <a:t>Ethnic homelands &amp; islands</a:t>
            </a:r>
          </a:p>
        </p:txBody>
      </p:sp>
      <p:pic>
        <p:nvPicPr>
          <p:cNvPr id="28675" name="Content Placeholder 2">
            <a:extLst>
              <a:ext uri="{FF2B5EF4-FFF2-40B4-BE49-F238E27FC236}">
                <a16:creationId xmlns:a16="http://schemas.microsoft.com/office/drawing/2014/main" id="{B47F19AC-D50A-4FCC-8C3A-38AF2E4DD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5788"/>
            <a:ext cx="62484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CBEA87C-F2FA-45FB-9859-4D5474E84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/>
              <a:t>Ethnic geography (rural)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BD6C590-1B96-4B37-B46E-6BDC65987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256213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endParaRPr lang="en-US" dirty="0"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cs typeface="Times New Roman" pitchFamily="18" charset="0"/>
              </a:rPr>
              <a:t>2 distinct types of rural ethnic regions exist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2) Ethnic islands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>
                <a:cs typeface="Times New Roman" pitchFamily="18" charset="0"/>
              </a:rPr>
              <a:t>Rural clustering within a multi-ethnic society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>
                <a:cs typeface="Times New Roman" pitchFamily="18" charset="0"/>
              </a:rPr>
              <a:t>Usually smaller than a county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home to only several hundred or several thousand 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>
                <a:cs typeface="Times New Roman" pitchFamily="18" charset="0"/>
              </a:rPr>
              <a:t>Goal:  maximize interaction between group members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minimize exposure to the outside world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>
                <a:cs typeface="Times New Roman" pitchFamily="18" charset="0"/>
              </a:rPr>
              <a:t>ideal shape = circular or hexagonal </a:t>
            </a:r>
            <a:endParaRPr lang="en-US" altLang="en-US" sz="2000" dirty="0">
              <a:solidFill>
                <a:srgbClr val="FF3300"/>
              </a:solidFill>
              <a:cs typeface="Times New Roman" pitchFamily="18" charset="0"/>
            </a:endParaRPr>
          </a:p>
          <a:p>
            <a:pPr marL="914400" lvl="2" indent="0" eaLnBrk="1" hangingPunct="1">
              <a:buFontTx/>
              <a:buNone/>
              <a:defRPr/>
            </a:pPr>
            <a:endParaRPr lang="en-US" dirty="0"/>
          </a:p>
          <a:p>
            <a:pPr lvl="3" eaLnBrk="1" hangingPunct="1">
              <a:defRPr/>
            </a:pPr>
            <a:endParaRPr lang="en-US" sz="1600" dirty="0">
              <a:cs typeface="Times New Roman" pitchFamily="18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F09-06">
            <a:extLst>
              <a:ext uri="{FF2B5EF4-FFF2-40B4-BE49-F238E27FC236}">
                <a16:creationId xmlns:a16="http://schemas.microsoft.com/office/drawing/2014/main" id="{1BFD7A75-DF02-4F1E-9EEF-A8D2C7507A7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9144000" cy="6076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575B795-DC8E-4EDC-82E4-E3240DFC1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/>
              <a:t>Ethnic geography (rural)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BFC1FE7-A097-4E70-81C9-4D2448B3E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256213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cs typeface="Times New Roman" pitchFamily="18" charset="0"/>
              </a:rPr>
              <a:t>2 distinct types of rural ethnic regions exist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2) Ethnic islands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>
                <a:cs typeface="Times New Roman" pitchFamily="18" charset="0"/>
              </a:rPr>
              <a:t>Rural clustering within a multi-ethnic society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>
                <a:cs typeface="Times New Roman" pitchFamily="18" charset="0"/>
              </a:rPr>
              <a:t>Usually smaller than a county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home to only several hundred or several thousand 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>
                <a:cs typeface="Times New Roman" pitchFamily="18" charset="0"/>
              </a:rPr>
              <a:t>Goal:  maximize interaction between group members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minimize exposure to the outside world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>
                <a:cs typeface="Times New Roman" pitchFamily="18" charset="0"/>
              </a:rPr>
              <a:t>ideal shape = circular or hexagonal 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>
                <a:cs typeface="Times New Roman" pitchFamily="18" charset="0"/>
              </a:rPr>
              <a:t>Could be the result of </a:t>
            </a:r>
            <a:r>
              <a:rPr lang="en-US" altLang="en-US" sz="2000" b="1" dirty="0">
                <a:solidFill>
                  <a:srgbClr val="FFFF00"/>
                </a:solidFill>
                <a:cs typeface="Times New Roman" pitchFamily="18" charset="0"/>
              </a:rPr>
              <a:t>cultural preadaptation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b="1" dirty="0">
                <a:solidFill>
                  <a:srgbClr val="FFFF00"/>
                </a:solidFill>
                <a:cs typeface="Times New Roman" pitchFamily="18" charset="0"/>
              </a:rPr>
              <a:t>The tendency of an ethnic group to seek out an environment like their homeland with which they are </a:t>
            </a:r>
            <a:r>
              <a:rPr lang="en-US" altLang="en-US" b="1" dirty="0" err="1">
                <a:solidFill>
                  <a:srgbClr val="FFFF00"/>
                </a:solidFill>
                <a:cs typeface="Times New Roman" pitchFamily="18" charset="0"/>
              </a:rPr>
              <a:t>familar</a:t>
            </a:r>
            <a:r>
              <a:rPr lang="en-US" altLang="en-US" b="1" dirty="0">
                <a:solidFill>
                  <a:srgbClr val="FFFF00"/>
                </a:solidFill>
                <a:cs typeface="Times New Roman" pitchFamily="18" charset="0"/>
              </a:rPr>
              <a:t> with the climate and consequently the farming practices</a:t>
            </a:r>
          </a:p>
          <a:p>
            <a:pPr marL="914400" lvl="2" indent="0" eaLnBrk="1" hangingPunct="1">
              <a:buFontTx/>
              <a:buNone/>
              <a:defRPr/>
            </a:pPr>
            <a:endParaRPr lang="en-US" dirty="0"/>
          </a:p>
          <a:p>
            <a:pPr lvl="3" eaLnBrk="1" hangingPunct="1">
              <a:defRPr/>
            </a:pPr>
            <a:endParaRPr lang="en-US" sz="1600" dirty="0">
              <a:cs typeface="Times New Roman" pitchFamily="18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5AC72-189D-42AE-8B4F-1C90D5F3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6724"/>
            <a:ext cx="7772400" cy="609600"/>
          </a:xfrm>
        </p:spPr>
        <p:txBody>
          <a:bodyPr/>
          <a:lstStyle/>
          <a:p>
            <a:r>
              <a:rPr lang="en-US" dirty="0"/>
              <a:t>Scandinavians in the U.S.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1FD6D-2C96-458F-8CDD-4DD2462C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866645"/>
            <a:ext cx="8849141" cy="56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20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575B795-DC8E-4EDC-82E4-E3240DFC1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/>
              <a:t>Ethnic geography (rural)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BFC1FE7-A097-4E70-81C9-4D2448B3E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256213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cs typeface="Times New Roman" pitchFamily="18" charset="0"/>
              </a:rPr>
              <a:t>2 distinct types of rural ethnic regions exist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2) Ethnic islands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>
                <a:cs typeface="Times New Roman" pitchFamily="18" charset="0"/>
              </a:rPr>
              <a:t>How do </a:t>
            </a:r>
            <a:r>
              <a:rPr lang="en-US" altLang="en-US" sz="2000" dirty="0">
                <a:solidFill>
                  <a:srgbClr val="FF0000"/>
                </a:solidFill>
                <a:cs typeface="Times New Roman" pitchFamily="18" charset="0"/>
              </a:rPr>
              <a:t>ethnic islands</a:t>
            </a:r>
            <a:r>
              <a:rPr lang="en-US" altLang="en-US" sz="2000" dirty="0">
                <a:cs typeface="Times New Roman" pitchFamily="18" charset="0"/>
              </a:rPr>
              <a:t> survive generationally?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cs typeface="Times New Roman" pitchFamily="18" charset="0"/>
              </a:rPr>
              <a:t>most land is inherited, sales confined to group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000" dirty="0">
                <a:cs typeface="Times New Roman" pitchFamily="18" charset="0"/>
              </a:rPr>
              <a:t>social stigma against sale to outsiders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cs typeface="Times New Roman" pitchFamily="18" charset="0"/>
              </a:rPr>
              <a:t>However, smaller populations make ethnic islands more vulnerable to assimilation, Why?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000" dirty="0">
                <a:cs typeface="Times New Roman" pitchFamily="18" charset="0"/>
              </a:rPr>
              <a:t>Brain drain of young population/urbanization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000" dirty="0">
                <a:cs typeface="Times New Roman" pitchFamily="18" charset="0"/>
              </a:rPr>
              <a:t>Lack of mates, business contacts, people to sell land to. </a:t>
            </a:r>
          </a:p>
          <a:p>
            <a:pPr marL="914400" lvl="2" indent="0" eaLnBrk="1" hangingPunct="1">
              <a:buFontTx/>
              <a:buNone/>
              <a:defRPr/>
            </a:pPr>
            <a:endParaRPr lang="en-US" dirty="0"/>
          </a:p>
          <a:p>
            <a:pPr lvl="3" eaLnBrk="1" hangingPunct="1">
              <a:defRPr/>
            </a:pPr>
            <a:endParaRPr lang="en-US" sz="1600" dirty="0">
              <a:cs typeface="Times New Roman" pitchFamily="18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5FAD122-7D7B-46C4-9E4E-039F5B065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685800"/>
          </a:xfrm>
        </p:spPr>
        <p:txBody>
          <a:bodyPr/>
          <a:lstStyle/>
          <a:p>
            <a:pPr eaLnBrk="1" hangingPunct="1"/>
            <a:r>
              <a:rPr lang="en-US" altLang="en-US" sz="3200" b="1">
                <a:cs typeface="Times New Roman" panose="02020603050405020304" pitchFamily="18" charset="0"/>
              </a:rPr>
              <a:t>Ethnic cultural regions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C793BCF-6D3A-4EFD-80C0-27970B40A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181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i="1">
                <a:solidFill>
                  <a:srgbClr val="FF0000"/>
                </a:solidFill>
                <a:cs typeface="Times New Roman" panose="02020603050405020304" pitchFamily="18" charset="0"/>
              </a:rPr>
              <a:t>Ethnic substrate</a:t>
            </a:r>
            <a:endParaRPr lang="en-US" altLang="en-US" sz="2800" b="1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cs typeface="Times New Roman" panose="02020603050405020304" pitchFamily="18" charset="0"/>
              </a:rPr>
              <a:t>ethnicity assimilated but cultural residue remains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provides an “unseen” cultural foundation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800">
                <a:cs typeface="Times New Roman" panose="02020603050405020304" pitchFamily="18" charset="0"/>
              </a:rPr>
              <a:t>Native American influence on place names, foods, symbols, even government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800">
                <a:cs typeface="Times New Roman" panose="02020603050405020304" pitchFamily="18" charset="0"/>
              </a:rPr>
              <a:t>German presence in American Heartland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helped shape cultural character of the Midwest heartland </a:t>
            </a:r>
          </a:p>
          <a:p>
            <a:pPr lvl="4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and some would argue the nation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hot dogs, hamburgers, pretzels, beer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Santa Claus, Christmas trees, “Yule”, 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Easter Bunny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kindergarten, vocational and physical education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Sunday recreation = picnic grounds, bandstands, sports clubs, concert halls, bowling alleys, and playgrounds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EF39268-1D29-4B30-BD48-F350CED33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/>
              <a:t>Ethnic Clustering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A1B9255-CEC6-4C22-AD2F-AEAA3B721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4086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Times New Roman" pitchFamily="18" charset="0"/>
              </a:rPr>
              <a:t>How ethnicity manifests itself spatially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Urban</a:t>
            </a:r>
          </a:p>
          <a:p>
            <a:pPr lvl="2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Ethnic neighborhoods</a:t>
            </a:r>
          </a:p>
          <a:p>
            <a:pPr lvl="1" eaLnBrk="1" hangingPunct="1">
              <a:defRPr/>
            </a:pPr>
            <a:r>
              <a:rPr lang="en-US" sz="2400" dirty="0"/>
              <a:t>Rural</a:t>
            </a:r>
          </a:p>
          <a:p>
            <a:pPr lvl="2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Ethnic Homelands</a:t>
            </a:r>
          </a:p>
          <a:p>
            <a:pPr lvl="2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Ethnic Islands</a:t>
            </a:r>
          </a:p>
          <a:p>
            <a:pPr lvl="2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Ethnic Substrates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cs typeface="Times New Roman" pitchFamily="18" charset="0"/>
              </a:rPr>
              <a:t>formal/uniform ethnic cultural regions occur in cities throughout the world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cs typeface="Times New Roman" pitchFamily="18" charset="0"/>
              </a:rPr>
              <a:t>Why </a:t>
            </a:r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formal</a:t>
            </a:r>
            <a:r>
              <a:rPr lang="en-US" altLang="en-US" sz="2400" dirty="0">
                <a:cs typeface="Times New Roman" pitchFamily="18" charset="0"/>
              </a:rPr>
              <a:t>?  Uniform characteristics.  Everybody is the same ethnicity.</a:t>
            </a:r>
          </a:p>
          <a:p>
            <a:pPr eaLnBrk="1" hangingPunct="1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lvl="4" eaLnBrk="1" hangingPunct="1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1371600" lvl="3" indent="0" eaLnBrk="1" hangingPunct="1">
              <a:buFontTx/>
              <a:buNone/>
              <a:defRPr/>
            </a:pPr>
            <a:endParaRPr lang="en-US" dirty="0"/>
          </a:p>
          <a:p>
            <a:pPr marL="914400" lvl="2" indent="0" eaLnBrk="1" hangingPunct="1">
              <a:buFontTx/>
              <a:buNone/>
              <a:defRPr/>
            </a:pPr>
            <a:endParaRPr lang="en-US" dirty="0"/>
          </a:p>
          <a:p>
            <a:pPr lvl="3" eaLnBrk="1" hangingPunct="1">
              <a:defRPr/>
            </a:pPr>
            <a:endParaRPr lang="en-US" sz="1600" dirty="0">
              <a:cs typeface="Times New Roman" pitchFamily="18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F09-04">
            <a:extLst>
              <a:ext uri="{FF2B5EF4-FFF2-40B4-BE49-F238E27FC236}">
                <a16:creationId xmlns:a16="http://schemas.microsoft.com/office/drawing/2014/main" id="{534D3E59-FAA7-4303-8E6D-FFF22D03DAC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04800"/>
            <a:ext cx="7772400" cy="62055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97CB041-F205-428A-A520-1B2BA2A61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 b="1">
                <a:cs typeface="Times New Roman" panose="02020603050405020304" pitchFamily="18" charset="0"/>
              </a:rPr>
              <a:t>Urban </a:t>
            </a: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ethnic neighborhoods</a:t>
            </a:r>
            <a:r>
              <a:rPr lang="en-US" altLang="en-US" sz="3200" b="1">
                <a:cs typeface="Times New Roman" panose="02020603050405020304" pitchFamily="18" charset="0"/>
              </a:rPr>
              <a:t> and </a:t>
            </a: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ghettos</a:t>
            </a:r>
            <a:r>
              <a:rPr lang="en-US" altLang="en-US" sz="3200" b="1"/>
              <a:t>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B6EB85C-8F49-471E-8D3B-EAF8F40D8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52400" y="533400"/>
            <a:ext cx="9296400" cy="6096000"/>
          </a:xfrm>
        </p:spPr>
        <p:txBody>
          <a:bodyPr/>
          <a:lstStyle/>
          <a:p>
            <a:pPr marL="5715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b="1" i="1" dirty="0">
                <a:solidFill>
                  <a:srgbClr val="FFFF00"/>
                </a:solidFill>
                <a:cs typeface="Times New Roman" pitchFamily="18" charset="0"/>
              </a:rPr>
              <a:t>ethnic neighborhood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a</a:t>
            </a:r>
            <a:r>
              <a:rPr lang="en-US" altLang="en-US" i="1" dirty="0">
                <a:cs typeface="Times New Roman" pitchFamily="18" charset="0"/>
              </a:rPr>
              <a:t> </a:t>
            </a:r>
            <a:r>
              <a:rPr lang="en-US" altLang="en-US" u="sng" dirty="0">
                <a:solidFill>
                  <a:srgbClr val="FF0000"/>
                </a:solidFill>
                <a:cs typeface="Times New Roman" pitchFamily="18" charset="0"/>
              </a:rPr>
              <a:t>voluntary</a:t>
            </a:r>
            <a:r>
              <a:rPr lang="en-US" altLang="en-US" dirty="0">
                <a:cs typeface="Times New Roman" pitchFamily="18" charset="0"/>
              </a:rPr>
              <a:t> community (</a:t>
            </a:r>
            <a:r>
              <a:rPr lang="en-US" altLang="en-US" b="1" dirty="0">
                <a:solidFill>
                  <a:srgbClr val="FFFF00"/>
                </a:solidFill>
                <a:cs typeface="Times New Roman" pitchFamily="18" charset="0"/>
              </a:rPr>
              <a:t>local culture</a:t>
            </a:r>
            <a:r>
              <a:rPr lang="en-US" altLang="en-US" dirty="0">
                <a:cs typeface="Times New Roman" pitchFamily="18" charset="0"/>
              </a:rPr>
              <a:t>) where people of like origin reside by choice to maintain cohesiveness, distinctiveness, authenticity.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benefits: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common use of language/nearby kin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stores and services tailored to tastes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institutions/services important to the group 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churches, synagogues, mosques, temples 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social services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educational facilities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b="1" dirty="0">
                <a:solidFill>
                  <a:srgbClr val="FFFF00"/>
                </a:solidFill>
                <a:cs typeface="Times New Roman" pitchFamily="18" charset="0"/>
              </a:rPr>
              <a:t>ghettos</a:t>
            </a:r>
            <a:r>
              <a:rPr lang="en-US" altLang="en-US" dirty="0">
                <a:cs typeface="Times New Roman" pitchFamily="18" charset="0"/>
              </a:rPr>
              <a:t> = </a:t>
            </a:r>
            <a:r>
              <a:rPr lang="en-US" altLang="en-US" u="sng" dirty="0">
                <a:solidFill>
                  <a:srgbClr val="FF0000"/>
                </a:solidFill>
                <a:cs typeface="Times New Roman" pitchFamily="18" charset="0"/>
              </a:rPr>
              <a:t>involuntary!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A8363B01-6BE9-42C8-82AD-C83E74409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415338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D93ABB04-F86C-4706-8BC5-00F0E4724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95250"/>
            <a:ext cx="7396162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288B6B8-1432-4EF2-8D3E-57095FCEC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North American cities</a:t>
            </a:r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D22399D-6265-436F-B023-12AADA3D0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9514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cs typeface="Times New Roman" pitchFamily="18" charset="0"/>
              </a:rPr>
              <a:t>By mid- 1800s became more ethnically diverse than other world urban centers (especially in the Rust Belt)</a:t>
            </a:r>
          </a:p>
          <a:p>
            <a:pPr lvl="1" eaLnBrk="1" hangingPunct="1">
              <a:defRPr/>
            </a:pPr>
            <a:r>
              <a:rPr lang="en-US" altLang="en-US" sz="2400" dirty="0">
                <a:cs typeface="Times New Roman" pitchFamily="18" charset="0"/>
              </a:rPr>
              <a:t>ethnic neighborhoods become more typical after 1840</a:t>
            </a:r>
          </a:p>
          <a:p>
            <a:pPr lvl="2" eaLnBrk="1" hangingPunct="1">
              <a:defRPr/>
            </a:pPr>
            <a:r>
              <a:rPr lang="en-US" altLang="en-US" sz="1900" dirty="0">
                <a:cs typeface="Times New Roman" pitchFamily="18" charset="0"/>
              </a:rPr>
              <a:t>Catholic Irish, Germans -1840s</a:t>
            </a:r>
          </a:p>
          <a:p>
            <a:pPr lvl="2" eaLnBrk="1" hangingPunct="1">
              <a:defRPr/>
            </a:pPr>
            <a:r>
              <a:rPr lang="en-US" altLang="en-US" sz="1900" dirty="0">
                <a:cs typeface="Times New Roman" pitchFamily="18" charset="0"/>
              </a:rPr>
              <a:t>Later 1880s - Italians, Poles, and East European Jews</a:t>
            </a:r>
          </a:p>
          <a:p>
            <a:pPr lvl="1" eaLnBrk="1" hangingPunct="1">
              <a:defRPr/>
            </a:pPr>
            <a:r>
              <a:rPr lang="en-US" altLang="en-US" sz="2400" dirty="0">
                <a:cs typeface="Times New Roman" pitchFamily="18" charset="0"/>
              </a:rPr>
              <a:t>non-European groups came later (mid-20</a:t>
            </a:r>
            <a:r>
              <a:rPr lang="en-US" altLang="en-US" sz="2400" baseline="30000" dirty="0">
                <a:cs typeface="Times New Roman" pitchFamily="18" charset="0"/>
              </a:rPr>
              <a:t>th</a:t>
            </a:r>
            <a:r>
              <a:rPr lang="en-US" altLang="en-US" sz="2400" dirty="0">
                <a:cs typeface="Times New Roman" pitchFamily="18" charset="0"/>
              </a:rPr>
              <a:t> c) to cities —</a:t>
            </a:r>
            <a:r>
              <a:rPr lang="en-US" altLang="en-US" sz="2300" dirty="0">
                <a:cs typeface="Times New Roman" pitchFamily="18" charset="0"/>
              </a:rPr>
              <a:t> </a:t>
            </a:r>
          </a:p>
          <a:p>
            <a:pPr lvl="2" eaLnBrk="1" hangingPunct="1">
              <a:defRPr/>
            </a:pPr>
            <a:r>
              <a:rPr lang="en-US" altLang="en-US" sz="2000" dirty="0">
                <a:cs typeface="Times New Roman" pitchFamily="18" charset="0"/>
              </a:rPr>
              <a:t>southern blacks (Great Migration)</a:t>
            </a:r>
          </a:p>
          <a:p>
            <a:pPr lvl="2" eaLnBrk="1" hangingPunct="1">
              <a:defRPr/>
            </a:pPr>
            <a:r>
              <a:rPr lang="en-US" altLang="en-US" sz="2000" dirty="0">
                <a:cs typeface="Times New Roman" pitchFamily="18" charset="0"/>
              </a:rPr>
              <a:t>Puerto Ricans, Appalachian whites (Scots-Irish)</a:t>
            </a:r>
          </a:p>
          <a:p>
            <a:pPr lvl="1" eaLnBrk="1" hangingPunct="1">
              <a:defRPr/>
            </a:pPr>
            <a:r>
              <a:rPr lang="en-US" altLang="en-US" sz="2400" dirty="0">
                <a:cs typeface="Times New Roman" pitchFamily="18" charset="0"/>
              </a:rPr>
              <a:t>as immigration laws changed (post-1965), non-European ethnic diversity grew </a:t>
            </a:r>
          </a:p>
          <a:p>
            <a:pPr lvl="2" eaLnBrk="1" hangingPunct="1">
              <a:defRPr/>
            </a:pPr>
            <a:r>
              <a:rPr lang="en-US" altLang="en-US" sz="2000" dirty="0">
                <a:cs typeface="Times New Roman" pitchFamily="18" charset="0"/>
              </a:rPr>
              <a:t>Mexicans, Chinese, Koreans, Filipinos and Vietnamese comprise the new  immigrant groups and neighborhoods</a:t>
            </a:r>
          </a:p>
          <a:p>
            <a:pPr lvl="3" eaLnBrk="1" hangingPunct="1">
              <a:defRPr/>
            </a:pPr>
            <a:r>
              <a:rPr lang="en-US" altLang="en-US" sz="1800" dirty="0">
                <a:cs typeface="Times New Roman" pitchFamily="18" charset="0"/>
              </a:rPr>
              <a:t>Little India (Devon Avenue)</a:t>
            </a:r>
          </a:p>
          <a:p>
            <a:pPr lvl="3" eaLnBrk="1" hangingPunct="1">
              <a:defRPr/>
            </a:pPr>
            <a:r>
              <a:rPr lang="en-US" altLang="en-US" sz="1800" dirty="0">
                <a:cs typeface="Times New Roman" pitchFamily="18" charset="0"/>
              </a:rPr>
              <a:t>Many W. Coast cities have big Asian pops. (Vancouver = 11% 1981)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>
              <a:cs typeface="Times New Roman" pitchFamily="18" charset="0"/>
            </a:endParaRPr>
          </a:p>
          <a:p>
            <a:pPr lvl="1" eaLnBrk="1" hangingPunct="1">
              <a:defRPr/>
            </a:pPr>
            <a:endParaRPr lang="en-US" altLang="en-US" sz="2500" dirty="0">
              <a:cs typeface="Times New Roman" pitchFamily="18" charset="0"/>
            </a:endParaRPr>
          </a:p>
          <a:p>
            <a:pPr lvl="2" eaLnBrk="1" hangingPunct="1">
              <a:defRPr/>
            </a:pPr>
            <a:endParaRPr lang="en-US" altLang="en-US" sz="1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4C6EF7F-CC40-44EA-B868-A88363ACC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09600"/>
          </a:xfrm>
        </p:spPr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Ethnic Neighborhoods</a:t>
            </a:r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4FB917D-11FA-4264-B6CB-9B683DB54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9067800" cy="5180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>
                <a:cs typeface="Times New Roman" panose="02020603050405020304" pitchFamily="18" charset="0"/>
              </a:rPr>
              <a:t>Ethnic cultures affect built</a:t>
            </a:r>
            <a:r>
              <a:rPr lang="en-US" altLang="en-US" sz="2800">
                <a:cs typeface="Times New Roman" panose="02020603050405020304" pitchFamily="18" charset="0"/>
              </a:rPr>
              <a:t>/cultural landscape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cultural practices (evidence of language/religion/other)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use of native language in signage, business names, etc.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wall murals found in Mexican-American neighborhoods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Chinese pagodas architecture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color preferences revealed in the landscape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Red is a venerated and auspicious color to the Chinese 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Light blue is a Greek ethnic color, derived from their flag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600" dirty="0">
                <a:cs typeface="Times New Roman" panose="02020603050405020304" pitchFamily="18" charset="0"/>
              </a:rPr>
              <a:t>Greeks avoid red, perceived as the color of their ancient enemy, the Turks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Green, an Irish Catholic color, but also finds favor in Muslim neighborhoods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600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100" dirty="0">
              <a:cs typeface="Times New Roman" panose="02020603050405020304" pitchFamily="18" charset="0"/>
            </a:endParaRPr>
          </a:p>
        </p:txBody>
      </p:sp>
      <p:pic>
        <p:nvPicPr>
          <p:cNvPr id="4" name="Picture 4" descr="F09-28">
            <a:extLst>
              <a:ext uri="{FF2B5EF4-FFF2-40B4-BE49-F238E27FC236}">
                <a16:creationId xmlns:a16="http://schemas.microsoft.com/office/drawing/2014/main" id="{3DC9E6DB-C384-455F-920B-3E6F3A82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5563"/>
            <a:ext cx="41148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E320F9-170C-4306-9775-75A65EE93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59238"/>
            <a:ext cx="33528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8A04C-3839-44FB-8403-341551453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65563"/>
            <a:ext cx="28956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AA9455-7062-4A3A-8719-3984F746A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4150"/>
            <a:ext cx="3657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3FFC2-1C29-4FD3-B021-81CBD263C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4175"/>
            <a:ext cx="5767388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2AF51DA-E0A5-4497-A77B-0C57A627C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Life Cycle of Urban Neighborhoods</a:t>
            </a:r>
            <a:r>
              <a:rPr lang="en-US" altLang="en-US"/>
              <a:t>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39099FB-1DE4-4A0A-84A0-322469BBA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cs typeface="Times New Roman" pitchFamily="18" charset="0"/>
              </a:rPr>
              <a:t>Urban ethnic neighborhoods usually transitory (“changing”)</a:t>
            </a:r>
          </a:p>
          <a:p>
            <a:pPr lvl="1" eaLnBrk="1" hangingPunct="1">
              <a:defRPr/>
            </a:pPr>
            <a:r>
              <a:rPr lang="en-US" altLang="en-US" sz="2000" b="1" dirty="0">
                <a:solidFill>
                  <a:srgbClr val="FFFF00"/>
                </a:solidFill>
                <a:cs typeface="Times New Roman" pitchFamily="18" charset="0"/>
              </a:rPr>
              <a:t>(Invasion and) Succession</a:t>
            </a:r>
          </a:p>
          <a:p>
            <a:pPr lvl="2" eaLnBrk="1" hangingPunct="1">
              <a:defRPr/>
            </a:pPr>
            <a:r>
              <a:rPr lang="en-US" altLang="en-US" sz="2000" dirty="0">
                <a:cs typeface="Times New Roman" pitchFamily="18" charset="0"/>
              </a:rPr>
              <a:t>Newly arrived immigrants settle closer to industry &amp; ports and transportation located near Central Business District (CBD) </a:t>
            </a:r>
          </a:p>
          <a:p>
            <a:pPr lvl="3" eaLnBrk="1" hangingPunct="1">
              <a:defRPr/>
            </a:pPr>
            <a:r>
              <a:rPr lang="en-US" altLang="en-US" b="1" dirty="0">
                <a:solidFill>
                  <a:srgbClr val="FFFF00"/>
                </a:solidFill>
                <a:cs typeface="Times New Roman" pitchFamily="18" charset="0"/>
              </a:rPr>
              <a:t>“point of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cs typeface="Times New Roman" pitchFamily="18" charset="0"/>
              </a:rPr>
              <a:t>entry  neighborhoods”</a:t>
            </a:r>
          </a:p>
          <a:p>
            <a:pPr lvl="2" eaLnBrk="1" hangingPunct="1">
              <a:defRPr/>
            </a:pPr>
            <a:r>
              <a:rPr lang="en-US" altLang="en-US" sz="2000" dirty="0">
                <a:cs typeface="Times New Roman" pitchFamily="18" charset="0"/>
              </a:rPr>
              <a:t>Often one group is replaced by a later-arriving one</a:t>
            </a:r>
          </a:p>
          <a:p>
            <a:pPr lvl="3" eaLnBrk="1" hangingPunct="1">
              <a:defRPr/>
            </a:pPr>
            <a:r>
              <a:rPr lang="en-US" altLang="en-US" dirty="0">
                <a:cs typeface="Times New Roman" pitchFamily="18" charset="0"/>
              </a:rPr>
              <a:t>sometimes this transition results in conflict</a:t>
            </a:r>
          </a:p>
          <a:p>
            <a:pPr lvl="2" eaLnBrk="1" hangingPunct="1">
              <a:defRPr/>
            </a:pPr>
            <a:r>
              <a:rPr lang="en-US" altLang="en-US" sz="2000" dirty="0">
                <a:cs typeface="Times New Roman" pitchFamily="18" charset="0"/>
              </a:rPr>
              <a:t>Example: </a:t>
            </a:r>
          </a:p>
          <a:p>
            <a:pPr lvl="3" eaLnBrk="1" hangingPunct="1">
              <a:defRPr/>
            </a:pPr>
            <a:r>
              <a:rPr lang="en-US" altLang="en-US" dirty="0">
                <a:cs typeface="Times New Roman" pitchFamily="18" charset="0"/>
              </a:rPr>
              <a:t>Boston’s West End</a:t>
            </a:r>
          </a:p>
          <a:p>
            <a:pPr lvl="4" eaLnBrk="1" hangingPunct="1">
              <a:defRPr/>
            </a:pPr>
            <a:r>
              <a:rPr lang="en-US" altLang="en-US" dirty="0">
                <a:cs typeface="Times New Roman" pitchFamily="18" charset="0"/>
              </a:rPr>
              <a:t>Irish (19th century) </a:t>
            </a:r>
            <a:r>
              <a:rPr lang="en-US" altLang="en-US" dirty="0">
                <a:latin typeface="Calibri" pitchFamily="34" charset="0"/>
                <a:cs typeface="Times New Roman" pitchFamily="18" charset="0"/>
              </a:rPr>
              <a:t>→</a:t>
            </a:r>
            <a:r>
              <a:rPr lang="en-US" altLang="en-US" dirty="0">
                <a:cs typeface="Times New Roman" pitchFamily="18" charset="0"/>
              </a:rPr>
              <a:t> Jews replaced the Irish (early 20</a:t>
            </a:r>
            <a:r>
              <a:rPr lang="en-US" altLang="en-US" baseline="30000" dirty="0">
                <a:cs typeface="Times New Roman" pitchFamily="18" charset="0"/>
              </a:rPr>
              <a:t>th</a:t>
            </a:r>
            <a:r>
              <a:rPr lang="en-US" altLang="en-US" dirty="0">
                <a:cs typeface="Times New Roman" pitchFamily="18" charset="0"/>
              </a:rPr>
              <a:t> century) </a:t>
            </a:r>
            <a:r>
              <a:rPr lang="en-US" altLang="en-US" dirty="0">
                <a:latin typeface="Calibri" pitchFamily="34" charset="0"/>
                <a:cs typeface="Times New Roman" pitchFamily="18" charset="0"/>
              </a:rPr>
              <a:t>→ </a:t>
            </a:r>
            <a:r>
              <a:rPr lang="en-US" altLang="en-US" dirty="0">
                <a:cs typeface="Times New Roman" pitchFamily="18" charset="0"/>
              </a:rPr>
              <a:t>Poles and Italians replaced Jews (late 1930s)</a:t>
            </a:r>
          </a:p>
          <a:p>
            <a:pPr lvl="1" eaLnBrk="1" hangingPunct="1">
              <a:defRPr/>
            </a:pPr>
            <a:r>
              <a:rPr lang="en-US" altLang="en-US" sz="2000" dirty="0">
                <a:cs typeface="Times New Roman" pitchFamily="18" charset="0"/>
              </a:rPr>
              <a:t>As older groups acculturate, then assimilate, they move outward from CBD into less dense neighborhoods </a:t>
            </a:r>
          </a:p>
          <a:p>
            <a:pPr lvl="2" eaLnBrk="1" hangingPunct="1">
              <a:defRPr/>
            </a:pPr>
            <a:r>
              <a:rPr lang="en-US" altLang="en-US" sz="2000" dirty="0">
                <a:cs typeface="Times New Roman" pitchFamily="18" charset="0"/>
              </a:rPr>
              <a:t>perceived as “upward mobility” , the American dream.</a:t>
            </a:r>
          </a:p>
          <a:p>
            <a:pPr lvl="2" eaLnBrk="1" hangingPunct="1">
              <a:defRPr/>
            </a:pPr>
            <a:r>
              <a:rPr lang="en-US" altLang="en-US" sz="2000" dirty="0">
                <a:cs typeface="Times New Roman" pitchFamily="18" charset="0"/>
              </a:rPr>
              <a:t>clustering sometimes survives relocation to suburbs</a:t>
            </a:r>
          </a:p>
          <a:p>
            <a:pPr lvl="3" eaLnBrk="1" hangingPunct="1">
              <a:defRPr/>
            </a:pPr>
            <a:r>
              <a:rPr lang="en-US" altLang="en-US" b="1" dirty="0">
                <a:solidFill>
                  <a:srgbClr val="FFFF00"/>
                </a:solidFill>
                <a:cs typeface="Times New Roman" pitchFamily="18" charset="0"/>
              </a:rPr>
              <a:t>“</a:t>
            </a:r>
            <a:r>
              <a:rPr lang="en-US" altLang="en-US" b="1" dirty="0" err="1">
                <a:solidFill>
                  <a:srgbClr val="FFFF00"/>
                </a:solidFill>
                <a:cs typeface="Times New Roman" pitchFamily="18" charset="0"/>
              </a:rPr>
              <a:t>ethnoburbs</a:t>
            </a:r>
            <a:r>
              <a:rPr lang="en-US" altLang="en-US" b="1" dirty="0">
                <a:solidFill>
                  <a:srgbClr val="FFFF00"/>
                </a:solidFill>
                <a:cs typeface="Times New Roman" pitchFamily="18" charset="0"/>
              </a:rPr>
              <a:t>”</a:t>
            </a: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300" dirty="0">
              <a:cs typeface="Times New Roman" pitchFamily="18" charset="0"/>
            </a:endParaRPr>
          </a:p>
          <a:p>
            <a:pPr lvl="1" eaLnBrk="1" hangingPunct="1">
              <a:defRPr/>
            </a:pPr>
            <a:endParaRPr lang="en-US" altLang="en-US" sz="2300" dirty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en-US" sz="25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1ED51938-585C-40BB-A855-D937F44D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391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ubenstein_Lecture">
  <a:themeElements>
    <a:clrScheme name="Rubenstein_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benstein_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benstein_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Templates:Rubenstein_Lecture.pot</Template>
  <TotalTime>22713</TotalTime>
  <Words>911</Words>
  <Application>Microsoft Office PowerPoint</Application>
  <PresentationFormat>On-screen Show (4:3)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Rubenstein_Lecture</vt:lpstr>
      <vt:lpstr>Day Three Urban and Rural Ethnic Clusters</vt:lpstr>
      <vt:lpstr>Ethnic Clustering</vt:lpstr>
      <vt:lpstr>Urban ethnic neighborhoods and ghettos </vt:lpstr>
      <vt:lpstr>PowerPoint Presentation</vt:lpstr>
      <vt:lpstr>PowerPoint Presentation</vt:lpstr>
      <vt:lpstr>North American cities</vt:lpstr>
      <vt:lpstr>Ethnic Neighborhoods</vt:lpstr>
      <vt:lpstr>Life Cycle of Urban Neighborhoods </vt:lpstr>
      <vt:lpstr>PowerPoint Presentation</vt:lpstr>
      <vt:lpstr>sequent occupance </vt:lpstr>
      <vt:lpstr>PowerPoint Presentation</vt:lpstr>
      <vt:lpstr>Ethnic geography (rural)</vt:lpstr>
      <vt:lpstr>Ethnic homelands &amp; islands</vt:lpstr>
      <vt:lpstr>Ethnic geography (rural)</vt:lpstr>
      <vt:lpstr>PowerPoint Presentation</vt:lpstr>
      <vt:lpstr>Ethnic geography (rural)</vt:lpstr>
      <vt:lpstr>Scandinavians in the U.S.</vt:lpstr>
      <vt:lpstr>Ethnic geography (rural)</vt:lpstr>
      <vt:lpstr>Ethnic cultural regions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Acheson</dc:creator>
  <cp:lastModifiedBy>Paul Stepek</cp:lastModifiedBy>
  <cp:revision>536</cp:revision>
  <dcterms:created xsi:type="dcterms:W3CDTF">2009-11-25T12:30:06Z</dcterms:created>
  <dcterms:modified xsi:type="dcterms:W3CDTF">2022-01-31T13:33:47Z</dcterms:modified>
</cp:coreProperties>
</file>