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1" r:id="rId4"/>
    <p:sldId id="283" r:id="rId5"/>
    <p:sldId id="262" r:id="rId6"/>
    <p:sldId id="264" r:id="rId7"/>
    <p:sldId id="290" r:id="rId8"/>
    <p:sldId id="265" r:id="rId9"/>
    <p:sldId id="266" r:id="rId10"/>
    <p:sldId id="267" r:id="rId11"/>
    <p:sldId id="268" r:id="rId12"/>
    <p:sldId id="269" r:id="rId13"/>
    <p:sldId id="284" r:id="rId14"/>
    <p:sldId id="270" r:id="rId15"/>
    <p:sldId id="271" r:id="rId16"/>
    <p:sldId id="272" r:id="rId17"/>
    <p:sldId id="289" r:id="rId18"/>
    <p:sldId id="291" r:id="rId19"/>
    <p:sldId id="292" r:id="rId20"/>
    <p:sldId id="285" r:id="rId21"/>
    <p:sldId id="286" r:id="rId22"/>
    <p:sldId id="273" r:id="rId23"/>
    <p:sldId id="293" r:id="rId24"/>
    <p:sldId id="276" r:id="rId25"/>
    <p:sldId id="277" r:id="rId26"/>
    <p:sldId id="287" r:id="rId27"/>
    <p:sldId id="288" r:id="rId28"/>
    <p:sldId id="278" r:id="rId29"/>
    <p:sldId id="279" r:id="rId30"/>
    <p:sldId id="280" r:id="rId31"/>
    <p:sldId id="282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5E970-3B6C-44C2-B914-185C6A75A2BB}" v="3907" dt="2020-10-11T22:49:1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/>
    <p:restoredTop sz="82500"/>
  </p:normalViewPr>
  <p:slideViewPr>
    <p:cSldViewPr snapToGrid="0" snapToObjects="1">
      <p:cViewPr>
        <p:scale>
          <a:sx n="55" d="100"/>
          <a:sy n="55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15A5E970-3B6C-44C2-B914-185C6A75A2BB}"/>
    <pc:docChg chg="custSel mod addSld modSld sldOrd">
      <pc:chgData name="Paul Stepek" userId="29cdd14380280b54" providerId="LiveId" clId="{15A5E970-3B6C-44C2-B914-185C6A75A2BB}" dt="2020-10-11T22:49:12.119" v="4890" actId="207"/>
      <pc:docMkLst>
        <pc:docMk/>
      </pc:docMkLst>
      <pc:sldChg chg="modSp mod modAnim">
        <pc:chgData name="Paul Stepek" userId="29cdd14380280b54" providerId="LiveId" clId="{15A5E970-3B6C-44C2-B914-185C6A75A2BB}" dt="2020-10-11T21:51:21.471" v="4118"/>
        <pc:sldMkLst>
          <pc:docMk/>
          <pc:sldMk cId="1785469825" sldId="257"/>
        </pc:sldMkLst>
        <pc:spChg chg="mod">
          <ac:chgData name="Paul Stepek" userId="29cdd14380280b54" providerId="LiveId" clId="{15A5E970-3B6C-44C2-B914-185C6A75A2BB}" dt="2020-10-11T20:04:40.524" v="333" actId="113"/>
          <ac:spMkLst>
            <pc:docMk/>
            <pc:sldMk cId="1785469825" sldId="257"/>
            <ac:spMk id="3" creationId="{00000000-0000-0000-0000-000000000000}"/>
          </ac:spMkLst>
        </pc:spChg>
        <pc:spChg chg="mod">
          <ac:chgData name="Paul Stepek" userId="29cdd14380280b54" providerId="LiveId" clId="{15A5E970-3B6C-44C2-B914-185C6A75A2BB}" dt="2020-10-11T20:02:21.204" v="219" actId="6549"/>
          <ac:spMkLst>
            <pc:docMk/>
            <pc:sldMk cId="1785469825" sldId="257"/>
            <ac:spMk id="4" creationId="{00000000-0000-0000-0000-000000000000}"/>
          </ac:spMkLst>
        </pc:spChg>
      </pc:sldChg>
      <pc:sldChg chg="modSp mod">
        <pc:chgData name="Paul Stepek" userId="29cdd14380280b54" providerId="LiveId" clId="{15A5E970-3B6C-44C2-B914-185C6A75A2BB}" dt="2020-10-11T21:52:11.382" v="4131" actId="20577"/>
        <pc:sldMkLst>
          <pc:docMk/>
          <pc:sldMk cId="1980122404" sldId="259"/>
        </pc:sldMkLst>
        <pc:spChg chg="mod">
          <ac:chgData name="Paul Stepek" userId="29cdd14380280b54" providerId="LiveId" clId="{15A5E970-3B6C-44C2-B914-185C6A75A2BB}" dt="2020-10-11T21:52:11.382" v="4131" actId="20577"/>
          <ac:spMkLst>
            <pc:docMk/>
            <pc:sldMk cId="1980122404" sldId="259"/>
            <ac:spMk id="3" creationId="{00000000-0000-0000-0000-000000000000}"/>
          </ac:spMkLst>
        </pc:spChg>
      </pc:sldChg>
      <pc:sldChg chg="modSp">
        <pc:chgData name="Paul Stepek" userId="29cdd14380280b54" providerId="LiveId" clId="{15A5E970-3B6C-44C2-B914-185C6A75A2BB}" dt="2020-10-11T21:53:16.867" v="4150" actId="6549"/>
        <pc:sldMkLst>
          <pc:docMk/>
          <pc:sldMk cId="1327032972" sldId="261"/>
        </pc:sldMkLst>
        <pc:spChg chg="mod">
          <ac:chgData name="Paul Stepek" userId="29cdd14380280b54" providerId="LiveId" clId="{15A5E970-3B6C-44C2-B914-185C6A75A2BB}" dt="2020-10-11T21:53:16.867" v="4150" actId="6549"/>
          <ac:spMkLst>
            <pc:docMk/>
            <pc:sldMk cId="1327032972" sldId="261"/>
            <ac:spMk id="3" creationId="{00000000-0000-0000-0000-000000000000}"/>
          </ac:spMkLst>
        </pc:spChg>
      </pc:sldChg>
      <pc:sldChg chg="modSp mod">
        <pc:chgData name="Paul Stepek" userId="29cdd14380280b54" providerId="LiveId" clId="{15A5E970-3B6C-44C2-B914-185C6A75A2BB}" dt="2020-10-11T21:55:39.240" v="4185" actId="6549"/>
        <pc:sldMkLst>
          <pc:docMk/>
          <pc:sldMk cId="1597361182" sldId="262"/>
        </pc:sldMkLst>
        <pc:spChg chg="mod">
          <ac:chgData name="Paul Stepek" userId="29cdd14380280b54" providerId="LiveId" clId="{15A5E970-3B6C-44C2-B914-185C6A75A2BB}" dt="2020-10-11T21:55:39.240" v="4185" actId="6549"/>
          <ac:spMkLst>
            <pc:docMk/>
            <pc:sldMk cId="1597361182" sldId="262"/>
            <ac:spMk id="3" creationId="{00000000-0000-0000-0000-000000000000}"/>
          </ac:spMkLst>
        </pc:spChg>
      </pc:sldChg>
      <pc:sldChg chg="modSp modAnim">
        <pc:chgData name="Paul Stepek" userId="29cdd14380280b54" providerId="LiveId" clId="{15A5E970-3B6C-44C2-B914-185C6A75A2BB}" dt="2020-10-11T21:56:41.420" v="4187"/>
        <pc:sldMkLst>
          <pc:docMk/>
          <pc:sldMk cId="2958681810" sldId="264"/>
        </pc:sldMkLst>
        <pc:spChg chg="mod">
          <ac:chgData name="Paul Stepek" userId="29cdd14380280b54" providerId="LiveId" clId="{15A5E970-3B6C-44C2-B914-185C6A75A2BB}" dt="2020-10-11T21:54:23.329" v="4154" actId="20577"/>
          <ac:spMkLst>
            <pc:docMk/>
            <pc:sldMk cId="2958681810" sldId="264"/>
            <ac:spMk id="18" creationId="{00000000-0000-0000-0000-000000000000}"/>
          </ac:spMkLst>
        </pc:spChg>
      </pc:sldChg>
      <pc:sldChg chg="addSp modSp mod modAnim">
        <pc:chgData name="Paul Stepek" userId="29cdd14380280b54" providerId="LiveId" clId="{15A5E970-3B6C-44C2-B914-185C6A75A2BB}" dt="2020-10-11T22:06:23.306" v="4274"/>
        <pc:sldMkLst>
          <pc:docMk/>
          <pc:sldMk cId="23182029" sldId="265"/>
        </pc:sldMkLst>
        <pc:spChg chg="mod">
          <ac:chgData name="Paul Stepek" userId="29cdd14380280b54" providerId="LiveId" clId="{15A5E970-3B6C-44C2-B914-185C6A75A2BB}" dt="2020-10-11T22:04:24.994" v="4247" actId="6549"/>
          <ac:spMkLst>
            <pc:docMk/>
            <pc:sldMk cId="23182029" sldId="265"/>
            <ac:spMk id="3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03:55.221" v="4244" actId="1076"/>
          <ac:spMkLst>
            <pc:docMk/>
            <pc:sldMk cId="23182029" sldId="265"/>
            <ac:spMk id="7" creationId="{00000000-0000-0000-0000-000000000000}"/>
          </ac:spMkLst>
        </pc:spChg>
        <pc:spChg chg="mod">
          <ac:chgData name="Paul Stepek" userId="29cdd14380280b54" providerId="LiveId" clId="{15A5E970-3B6C-44C2-B914-185C6A75A2BB}" dt="2020-10-11T20:13:30.083" v="469" actId="1076"/>
          <ac:spMkLst>
            <pc:docMk/>
            <pc:sldMk cId="23182029" sldId="265"/>
            <ac:spMk id="8" creationId="{00000000-0000-0000-0000-000000000000}"/>
          </ac:spMkLst>
        </pc:spChg>
        <pc:spChg chg="add mod">
          <ac:chgData name="Paul Stepek" userId="29cdd14380280b54" providerId="LiveId" clId="{15A5E970-3B6C-44C2-B914-185C6A75A2BB}" dt="2020-10-11T22:03:41.668" v="4240" actId="6549"/>
          <ac:spMkLst>
            <pc:docMk/>
            <pc:sldMk cId="23182029" sldId="265"/>
            <ac:spMk id="9" creationId="{11EFA959-8883-485C-8362-45964C7ED836}"/>
          </ac:spMkLst>
        </pc:spChg>
        <pc:picChg chg="mod">
          <ac:chgData name="Paul Stepek" userId="29cdd14380280b54" providerId="LiveId" clId="{15A5E970-3B6C-44C2-B914-185C6A75A2BB}" dt="2020-10-11T20:13:19.858" v="467" actId="1076"/>
          <ac:picMkLst>
            <pc:docMk/>
            <pc:sldMk cId="23182029" sldId="265"/>
            <ac:picMk id="6" creationId="{00000000-0000-0000-0000-000000000000}"/>
          </ac:picMkLst>
        </pc:picChg>
      </pc:sldChg>
      <pc:sldChg chg="modSp mod modAnim">
        <pc:chgData name="Paul Stepek" userId="29cdd14380280b54" providerId="LiveId" clId="{15A5E970-3B6C-44C2-B914-185C6A75A2BB}" dt="2020-10-11T22:07:33.661" v="4275"/>
        <pc:sldMkLst>
          <pc:docMk/>
          <pc:sldMk cId="1145018341" sldId="266"/>
        </pc:sldMkLst>
        <pc:spChg chg="mod">
          <ac:chgData name="Paul Stepek" userId="29cdd14380280b54" providerId="LiveId" clId="{15A5E970-3B6C-44C2-B914-185C6A75A2BB}" dt="2020-10-11T21:58:04.234" v="4208" actId="6549"/>
          <ac:spMkLst>
            <pc:docMk/>
            <pc:sldMk cId="1145018341" sldId="266"/>
            <ac:spMk id="3" creationId="{00000000-0000-0000-0000-000000000000}"/>
          </ac:spMkLst>
        </pc:spChg>
      </pc:sldChg>
      <pc:sldChg chg="modSp mod modAnim">
        <pc:chgData name="Paul Stepek" userId="29cdd14380280b54" providerId="LiveId" clId="{15A5E970-3B6C-44C2-B914-185C6A75A2BB}" dt="2020-10-11T22:08:10.369" v="4276" actId="113"/>
        <pc:sldMkLst>
          <pc:docMk/>
          <pc:sldMk cId="1970094850" sldId="267"/>
        </pc:sldMkLst>
        <pc:spChg chg="mod">
          <ac:chgData name="Paul Stepek" userId="29cdd14380280b54" providerId="LiveId" clId="{15A5E970-3B6C-44C2-B914-185C6A75A2BB}" dt="2020-10-11T22:08:10.369" v="4276" actId="113"/>
          <ac:spMkLst>
            <pc:docMk/>
            <pc:sldMk cId="1970094850" sldId="267"/>
            <ac:spMk id="3" creationId="{00000000-0000-0000-0000-000000000000}"/>
          </ac:spMkLst>
        </pc:spChg>
      </pc:sldChg>
      <pc:sldChg chg="addSp delSp modSp mod delAnim modAnim">
        <pc:chgData name="Paul Stepek" userId="29cdd14380280b54" providerId="LiveId" clId="{15A5E970-3B6C-44C2-B914-185C6A75A2BB}" dt="2020-10-11T20:56:41.744" v="1750" actId="6549"/>
        <pc:sldMkLst>
          <pc:docMk/>
          <pc:sldMk cId="739778307" sldId="268"/>
        </pc:sldMkLst>
        <pc:spChg chg="mod">
          <ac:chgData name="Paul Stepek" userId="29cdd14380280b54" providerId="LiveId" clId="{15A5E970-3B6C-44C2-B914-185C6A75A2BB}" dt="2020-10-11T20:27:29.505" v="1297" actId="27636"/>
          <ac:spMkLst>
            <pc:docMk/>
            <pc:sldMk cId="739778307" sldId="268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0:56:41.744" v="1750" actId="6549"/>
          <ac:spMkLst>
            <pc:docMk/>
            <pc:sldMk cId="739778307" sldId="268"/>
            <ac:spMk id="3" creationId="{00000000-0000-0000-0000-000000000000}"/>
          </ac:spMkLst>
        </pc:spChg>
        <pc:picChg chg="del">
          <ac:chgData name="Paul Stepek" userId="29cdd14380280b54" providerId="LiveId" clId="{15A5E970-3B6C-44C2-B914-185C6A75A2BB}" dt="2020-10-11T20:29:08.528" v="1371" actId="478"/>
          <ac:picMkLst>
            <pc:docMk/>
            <pc:sldMk cId="739778307" sldId="268"/>
            <ac:picMk id="4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0:29:10.564" v="1372" actId="478"/>
          <ac:picMkLst>
            <pc:docMk/>
            <pc:sldMk cId="739778307" sldId="268"/>
            <ac:picMk id="5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0:29:20.454" v="1375" actId="478"/>
          <ac:picMkLst>
            <pc:docMk/>
            <pc:sldMk cId="739778307" sldId="268"/>
            <ac:picMk id="6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0:29:22.594" v="1376" actId="478"/>
          <ac:picMkLst>
            <pc:docMk/>
            <pc:sldMk cId="739778307" sldId="268"/>
            <ac:picMk id="7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0:29:13.947" v="1374" actId="478"/>
          <ac:picMkLst>
            <pc:docMk/>
            <pc:sldMk cId="739778307" sldId="268"/>
            <ac:picMk id="8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0:29:12.412" v="1373" actId="478"/>
          <ac:picMkLst>
            <pc:docMk/>
            <pc:sldMk cId="739778307" sldId="268"/>
            <ac:picMk id="9" creationId="{00000000-0000-0000-0000-000000000000}"/>
          </ac:picMkLst>
        </pc:picChg>
        <pc:picChg chg="add mod">
          <ac:chgData name="Paul Stepek" userId="29cdd14380280b54" providerId="LiveId" clId="{15A5E970-3B6C-44C2-B914-185C6A75A2BB}" dt="2020-10-11T20:40:38.625" v="1554" actId="14100"/>
          <ac:picMkLst>
            <pc:docMk/>
            <pc:sldMk cId="739778307" sldId="268"/>
            <ac:picMk id="11" creationId="{BC1BB98D-0804-4913-9C7B-AE7EA954D07A}"/>
          </ac:picMkLst>
        </pc:picChg>
      </pc:sldChg>
      <pc:sldChg chg="modSp mod modAnim">
        <pc:chgData name="Paul Stepek" userId="29cdd14380280b54" providerId="LiveId" clId="{15A5E970-3B6C-44C2-B914-185C6A75A2BB}" dt="2020-10-11T22:00:50.215" v="4219"/>
        <pc:sldMkLst>
          <pc:docMk/>
          <pc:sldMk cId="257368529" sldId="269"/>
        </pc:sldMkLst>
        <pc:spChg chg="mod">
          <ac:chgData name="Paul Stepek" userId="29cdd14380280b54" providerId="LiveId" clId="{15A5E970-3B6C-44C2-B914-185C6A75A2BB}" dt="2020-10-11T20:59:52.485" v="1915" actId="20577"/>
          <ac:spMkLst>
            <pc:docMk/>
            <pc:sldMk cId="257368529" sldId="269"/>
            <ac:spMk id="3" creationId="{00000000-0000-0000-0000-000000000000}"/>
          </ac:spMkLst>
        </pc:spChg>
      </pc:sldChg>
      <pc:sldChg chg="delSp modSp mod delAnim modAnim">
        <pc:chgData name="Paul Stepek" userId="29cdd14380280b54" providerId="LiveId" clId="{15A5E970-3B6C-44C2-B914-185C6A75A2BB}" dt="2020-10-11T22:10:03.084" v="4282" actId="1076"/>
        <pc:sldMkLst>
          <pc:docMk/>
          <pc:sldMk cId="1973308044" sldId="270"/>
        </pc:sldMkLst>
        <pc:spChg chg="mod">
          <ac:chgData name="Paul Stepek" userId="29cdd14380280b54" providerId="LiveId" clId="{15A5E970-3B6C-44C2-B914-185C6A75A2BB}" dt="2020-10-11T22:09:37.366" v="4280" actId="1076"/>
          <ac:spMkLst>
            <pc:docMk/>
            <pc:sldMk cId="1973308044" sldId="270"/>
            <ac:spMk id="6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09:55.915" v="4281" actId="1076"/>
          <ac:spMkLst>
            <pc:docMk/>
            <pc:sldMk cId="1973308044" sldId="270"/>
            <ac:spMk id="7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10:03.084" v="4282" actId="1076"/>
          <ac:spMkLst>
            <pc:docMk/>
            <pc:sldMk cId="1973308044" sldId="270"/>
            <ac:spMk id="8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2:09:22.834" v="4279" actId="21"/>
          <ac:spMkLst>
            <pc:docMk/>
            <pc:sldMk cId="1973308044" sldId="270"/>
            <ac:spMk id="9" creationId="{00000000-0000-0000-0000-000000000000}"/>
          </ac:spMkLst>
        </pc:spChg>
      </pc:sldChg>
      <pc:sldChg chg="modSp mod modAnim">
        <pc:chgData name="Paul Stepek" userId="29cdd14380280b54" providerId="LiveId" clId="{15A5E970-3B6C-44C2-B914-185C6A75A2BB}" dt="2020-10-11T22:01:24.890" v="4222"/>
        <pc:sldMkLst>
          <pc:docMk/>
          <pc:sldMk cId="1441773161" sldId="271"/>
        </pc:sldMkLst>
        <pc:spChg chg="mod">
          <ac:chgData name="Paul Stepek" userId="29cdd14380280b54" providerId="LiveId" clId="{15A5E970-3B6C-44C2-B914-185C6A75A2BB}" dt="2020-10-11T21:35:46.726" v="3829" actId="14100"/>
          <ac:spMkLst>
            <pc:docMk/>
            <pc:sldMk cId="1441773161" sldId="271"/>
            <ac:spMk id="3" creationId="{00000000-0000-0000-0000-000000000000}"/>
          </ac:spMkLst>
        </pc:spChg>
      </pc:sldChg>
      <pc:sldChg chg="delSp modSp mod delAnim modAnim">
        <pc:chgData name="Paul Stepek" userId="29cdd14380280b54" providerId="LiveId" clId="{15A5E970-3B6C-44C2-B914-185C6A75A2BB}" dt="2020-10-11T22:17:46.426" v="4310" actId="20577"/>
        <pc:sldMkLst>
          <pc:docMk/>
          <pc:sldMk cId="1899532782" sldId="272"/>
        </pc:sldMkLst>
        <pc:spChg chg="mod">
          <ac:chgData name="Paul Stepek" userId="29cdd14380280b54" providerId="LiveId" clId="{15A5E970-3B6C-44C2-B914-185C6A75A2BB}" dt="2020-10-11T22:17:46.426" v="4310" actId="20577"/>
          <ac:spMkLst>
            <pc:docMk/>
            <pc:sldMk cId="1899532782" sldId="272"/>
            <ac:spMk id="3" creationId="{00000000-0000-0000-0000-000000000000}"/>
          </ac:spMkLst>
        </pc:spChg>
        <pc:picChg chg="del">
          <ac:chgData name="Paul Stepek" userId="29cdd14380280b54" providerId="LiveId" clId="{15A5E970-3B6C-44C2-B914-185C6A75A2BB}" dt="2020-10-11T21:01:55.194" v="1945" actId="478"/>
          <ac:picMkLst>
            <pc:docMk/>
            <pc:sldMk cId="1899532782" sldId="272"/>
            <ac:picMk id="4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1:01:56.651" v="1946" actId="478"/>
          <ac:picMkLst>
            <pc:docMk/>
            <pc:sldMk cId="1899532782" sldId="272"/>
            <ac:picMk id="5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1:01:48.455" v="1941" actId="478"/>
          <ac:picMkLst>
            <pc:docMk/>
            <pc:sldMk cId="1899532782" sldId="272"/>
            <ac:picMk id="6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1:01:50.073" v="1942" actId="478"/>
          <ac:picMkLst>
            <pc:docMk/>
            <pc:sldMk cId="1899532782" sldId="272"/>
            <ac:picMk id="7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1:01:53.026" v="1944" actId="478"/>
          <ac:picMkLst>
            <pc:docMk/>
            <pc:sldMk cId="1899532782" sldId="272"/>
            <ac:picMk id="10" creationId="{00000000-0000-0000-0000-000000000000}"/>
          </ac:picMkLst>
        </pc:picChg>
        <pc:picChg chg="del">
          <ac:chgData name="Paul Stepek" userId="29cdd14380280b54" providerId="LiveId" clId="{15A5E970-3B6C-44C2-B914-185C6A75A2BB}" dt="2020-10-11T21:01:51.625" v="1943" actId="478"/>
          <ac:picMkLst>
            <pc:docMk/>
            <pc:sldMk cId="1899532782" sldId="272"/>
            <ac:picMk id="11" creationId="{00000000-0000-0000-0000-000000000000}"/>
          </ac:picMkLst>
        </pc:picChg>
      </pc:sldChg>
      <pc:sldChg chg="delSp modSp mod delAnim">
        <pc:chgData name="Paul Stepek" userId="29cdd14380280b54" providerId="LiveId" clId="{15A5E970-3B6C-44C2-B914-185C6A75A2BB}" dt="2020-10-11T22:24:14.290" v="4348" actId="6549"/>
        <pc:sldMkLst>
          <pc:docMk/>
          <pc:sldMk cId="1252393428" sldId="273"/>
        </pc:sldMkLst>
        <pc:spChg chg="mod">
          <ac:chgData name="Paul Stepek" userId="29cdd14380280b54" providerId="LiveId" clId="{15A5E970-3B6C-44C2-B914-185C6A75A2BB}" dt="2020-10-11T22:24:14.290" v="4348" actId="6549"/>
          <ac:spMkLst>
            <pc:docMk/>
            <pc:sldMk cId="1252393428" sldId="273"/>
            <ac:spMk id="3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2:23:46.061" v="4343" actId="21"/>
          <ac:spMkLst>
            <pc:docMk/>
            <pc:sldMk cId="1252393428" sldId="273"/>
            <ac:spMk id="5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2:23:53.396" v="4345" actId="21"/>
          <ac:spMkLst>
            <pc:docMk/>
            <pc:sldMk cId="1252393428" sldId="273"/>
            <ac:spMk id="6" creationId="{00000000-0000-0000-0000-000000000000}"/>
          </ac:spMkLst>
        </pc:spChg>
        <pc:picChg chg="del">
          <ac:chgData name="Paul Stepek" userId="29cdd14380280b54" providerId="LiveId" clId="{15A5E970-3B6C-44C2-B914-185C6A75A2BB}" dt="2020-10-11T22:23:36.735" v="4341" actId="478"/>
          <ac:picMkLst>
            <pc:docMk/>
            <pc:sldMk cId="1252393428" sldId="273"/>
            <ac:picMk id="4" creationId="{00000000-0000-0000-0000-000000000000}"/>
          </ac:picMkLst>
        </pc:picChg>
      </pc:sldChg>
      <pc:sldChg chg="modSp mod modAnim">
        <pc:chgData name="Paul Stepek" userId="29cdd14380280b54" providerId="LiveId" clId="{15A5E970-3B6C-44C2-B914-185C6A75A2BB}" dt="2020-10-11T22:26:10.106" v="4401"/>
        <pc:sldMkLst>
          <pc:docMk/>
          <pc:sldMk cId="3364166094" sldId="276"/>
        </pc:sldMkLst>
        <pc:spChg chg="mod">
          <ac:chgData name="Paul Stepek" userId="29cdd14380280b54" providerId="LiveId" clId="{15A5E970-3B6C-44C2-B914-185C6A75A2BB}" dt="2020-10-11T21:33:54.180" v="3636" actId="27636"/>
          <ac:spMkLst>
            <pc:docMk/>
            <pc:sldMk cId="3364166094" sldId="276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25:34.937" v="4398" actId="20577"/>
          <ac:spMkLst>
            <pc:docMk/>
            <pc:sldMk cId="3364166094" sldId="276"/>
            <ac:spMk id="3" creationId="{00000000-0000-0000-0000-000000000000}"/>
          </ac:spMkLst>
        </pc:spChg>
      </pc:sldChg>
      <pc:sldChg chg="modSp mod modAnim">
        <pc:chgData name="Paul Stepek" userId="29cdd14380280b54" providerId="LiveId" clId="{15A5E970-3B6C-44C2-B914-185C6A75A2BB}" dt="2020-10-11T22:30:29.675" v="4406"/>
        <pc:sldMkLst>
          <pc:docMk/>
          <pc:sldMk cId="45571966" sldId="277"/>
        </pc:sldMkLst>
        <pc:spChg chg="mod">
          <ac:chgData name="Paul Stepek" userId="29cdd14380280b54" providerId="LiveId" clId="{15A5E970-3B6C-44C2-B914-185C6A75A2BB}" dt="2020-10-11T21:33:22.780" v="3632" actId="1076"/>
          <ac:spMkLst>
            <pc:docMk/>
            <pc:sldMk cId="45571966" sldId="277"/>
            <ac:spMk id="3" creationId="{00000000-0000-0000-0000-000000000000}"/>
          </ac:spMkLst>
        </pc:spChg>
        <pc:picChg chg="mod">
          <ac:chgData name="Paul Stepek" userId="29cdd14380280b54" providerId="LiveId" clId="{15A5E970-3B6C-44C2-B914-185C6A75A2BB}" dt="2020-10-11T21:31:59.432" v="3561" actId="14100"/>
          <ac:picMkLst>
            <pc:docMk/>
            <pc:sldMk cId="45571966" sldId="277"/>
            <ac:picMk id="4" creationId="{00000000-0000-0000-0000-000000000000}"/>
          </ac:picMkLst>
        </pc:picChg>
        <pc:picChg chg="mod">
          <ac:chgData name="Paul Stepek" userId="29cdd14380280b54" providerId="LiveId" clId="{15A5E970-3B6C-44C2-B914-185C6A75A2BB}" dt="2020-10-11T21:32:04.321" v="3563" actId="14100"/>
          <ac:picMkLst>
            <pc:docMk/>
            <pc:sldMk cId="45571966" sldId="277"/>
            <ac:picMk id="5" creationId="{00000000-0000-0000-0000-000000000000}"/>
          </ac:picMkLst>
        </pc:picChg>
        <pc:picChg chg="mod">
          <ac:chgData name="Paul Stepek" userId="29cdd14380280b54" providerId="LiveId" clId="{15A5E970-3B6C-44C2-B914-185C6A75A2BB}" dt="2020-10-11T21:32:11.767" v="3566" actId="1076"/>
          <ac:picMkLst>
            <pc:docMk/>
            <pc:sldMk cId="45571966" sldId="277"/>
            <ac:picMk id="6" creationId="{00000000-0000-0000-0000-000000000000}"/>
          </ac:picMkLst>
        </pc:picChg>
        <pc:picChg chg="mod">
          <ac:chgData name="Paul Stepek" userId="29cdd14380280b54" providerId="LiveId" clId="{15A5E970-3B6C-44C2-B914-185C6A75A2BB}" dt="2020-10-11T21:32:14.540" v="3567" actId="1076"/>
          <ac:picMkLst>
            <pc:docMk/>
            <pc:sldMk cId="45571966" sldId="277"/>
            <ac:picMk id="7" creationId="{00000000-0000-0000-0000-000000000000}"/>
          </ac:picMkLst>
        </pc:picChg>
      </pc:sldChg>
      <pc:sldChg chg="addSp delSp modSp mod delAnim modAnim">
        <pc:chgData name="Paul Stepek" userId="29cdd14380280b54" providerId="LiveId" clId="{15A5E970-3B6C-44C2-B914-185C6A75A2BB}" dt="2020-10-11T22:34:03.604" v="4431" actId="1076"/>
        <pc:sldMkLst>
          <pc:docMk/>
          <pc:sldMk cId="2631833067" sldId="278"/>
        </pc:sldMkLst>
        <pc:spChg chg="mod">
          <ac:chgData name="Paul Stepek" userId="29cdd14380280b54" providerId="LiveId" clId="{15A5E970-3B6C-44C2-B914-185C6A75A2BB}" dt="2020-10-11T21:17:01.838" v="3199" actId="20577"/>
          <ac:spMkLst>
            <pc:docMk/>
            <pc:sldMk cId="2631833067" sldId="278"/>
            <ac:spMk id="2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1:17:53.423" v="3210" actId="21"/>
          <ac:spMkLst>
            <pc:docMk/>
            <pc:sldMk cId="2631833067" sldId="278"/>
            <ac:spMk id="3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1:17:36.250" v="3205" actId="21"/>
          <ac:spMkLst>
            <pc:docMk/>
            <pc:sldMk cId="2631833067" sldId="278"/>
            <ac:spMk id="5" creationId="{00000000-0000-0000-0000-000000000000}"/>
          </ac:spMkLst>
        </pc:spChg>
        <pc:spChg chg="del mod">
          <ac:chgData name="Paul Stepek" userId="29cdd14380280b54" providerId="LiveId" clId="{15A5E970-3B6C-44C2-B914-185C6A75A2BB}" dt="2020-10-11T21:17:47.728" v="3208" actId="21"/>
          <ac:spMkLst>
            <pc:docMk/>
            <pc:sldMk cId="2631833067" sldId="278"/>
            <ac:spMk id="6" creationId="{00000000-0000-0000-0000-000000000000}"/>
          </ac:spMkLst>
        </pc:spChg>
        <pc:spChg chg="del">
          <ac:chgData name="Paul Stepek" userId="29cdd14380280b54" providerId="LiveId" clId="{15A5E970-3B6C-44C2-B914-185C6A75A2BB}" dt="2020-10-11T21:17:40.787" v="3206" actId="21"/>
          <ac:spMkLst>
            <pc:docMk/>
            <pc:sldMk cId="2631833067" sldId="278"/>
            <ac:spMk id="7" creationId="{00000000-0000-0000-0000-000000000000}"/>
          </ac:spMkLst>
        </pc:spChg>
        <pc:spChg chg="add mod">
          <ac:chgData name="Paul Stepek" userId="29cdd14380280b54" providerId="LiveId" clId="{15A5E970-3B6C-44C2-B914-185C6A75A2BB}" dt="2020-10-11T22:34:03.604" v="4431" actId="1076"/>
          <ac:spMkLst>
            <pc:docMk/>
            <pc:sldMk cId="2631833067" sldId="278"/>
            <ac:spMk id="9" creationId="{F8236686-0DD6-46E0-B4EF-631885084830}"/>
          </ac:spMkLst>
        </pc:spChg>
        <pc:spChg chg="add mod">
          <ac:chgData name="Paul Stepek" userId="29cdd14380280b54" providerId="LiveId" clId="{15A5E970-3B6C-44C2-B914-185C6A75A2BB}" dt="2020-10-11T22:33:14.648" v="4425" actId="1076"/>
          <ac:spMkLst>
            <pc:docMk/>
            <pc:sldMk cId="2631833067" sldId="278"/>
            <ac:spMk id="11" creationId="{96F850FD-F6DC-4A80-84DA-42E4FA6D0013}"/>
          </ac:spMkLst>
        </pc:spChg>
        <pc:spChg chg="add mod">
          <ac:chgData name="Paul Stepek" userId="29cdd14380280b54" providerId="LiveId" clId="{15A5E970-3B6C-44C2-B914-185C6A75A2BB}" dt="2020-10-11T22:33:17.781" v="4426" actId="1076"/>
          <ac:spMkLst>
            <pc:docMk/>
            <pc:sldMk cId="2631833067" sldId="278"/>
            <ac:spMk id="13" creationId="{6ACD157E-E998-4EAE-8263-3B7711BA692E}"/>
          </ac:spMkLst>
        </pc:spChg>
        <pc:picChg chg="mod">
          <ac:chgData name="Paul Stepek" userId="29cdd14380280b54" providerId="LiveId" clId="{15A5E970-3B6C-44C2-B914-185C6A75A2BB}" dt="2020-10-11T22:30:39.809" v="4407" actId="1076"/>
          <ac:picMkLst>
            <pc:docMk/>
            <pc:sldMk cId="2631833067" sldId="278"/>
            <ac:picMk id="4" creationId="{00000000-0000-0000-0000-000000000000}"/>
          </ac:picMkLst>
        </pc:picChg>
      </pc:sldChg>
      <pc:sldChg chg="modSp mod">
        <pc:chgData name="Paul Stepek" userId="29cdd14380280b54" providerId="LiveId" clId="{15A5E970-3B6C-44C2-B914-185C6A75A2BB}" dt="2020-10-11T21:11:26.379" v="2852" actId="14100"/>
        <pc:sldMkLst>
          <pc:docMk/>
          <pc:sldMk cId="1560411075" sldId="279"/>
        </pc:sldMkLst>
        <pc:spChg chg="mod">
          <ac:chgData name="Paul Stepek" userId="29cdd14380280b54" providerId="LiveId" clId="{15A5E970-3B6C-44C2-B914-185C6A75A2BB}" dt="2020-10-11T21:11:26.379" v="2852" actId="14100"/>
          <ac:spMkLst>
            <pc:docMk/>
            <pc:sldMk cId="1560411075" sldId="279"/>
            <ac:spMk id="3" creationId="{00000000-0000-0000-0000-000000000000}"/>
          </ac:spMkLst>
        </pc:spChg>
      </pc:sldChg>
      <pc:sldChg chg="modSp mod modAnim">
        <pc:chgData name="Paul Stepek" userId="29cdd14380280b54" providerId="LiveId" clId="{15A5E970-3B6C-44C2-B914-185C6A75A2BB}" dt="2020-10-11T22:36:08.184" v="4441"/>
        <pc:sldMkLst>
          <pc:docMk/>
          <pc:sldMk cId="3553761746" sldId="280"/>
        </pc:sldMkLst>
        <pc:spChg chg="mod">
          <ac:chgData name="Paul Stepek" userId="29cdd14380280b54" providerId="LiveId" clId="{15A5E970-3B6C-44C2-B914-185C6A75A2BB}" dt="2020-10-11T21:12:01.289" v="2856" actId="14100"/>
          <ac:spMkLst>
            <pc:docMk/>
            <pc:sldMk cId="3553761746" sldId="280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35:58.618" v="4440" actId="15"/>
          <ac:spMkLst>
            <pc:docMk/>
            <pc:sldMk cId="3553761746" sldId="280"/>
            <ac:spMk id="3" creationId="{00000000-0000-0000-0000-000000000000}"/>
          </ac:spMkLst>
        </pc:spChg>
      </pc:sldChg>
      <pc:sldChg chg="ord">
        <pc:chgData name="Paul Stepek" userId="29cdd14380280b54" providerId="LiveId" clId="{15A5E970-3B6C-44C2-B914-185C6A75A2BB}" dt="2020-10-11T21:16:22.160" v="3196"/>
        <pc:sldMkLst>
          <pc:docMk/>
          <pc:sldMk cId="1956838704" sldId="281"/>
        </pc:sldMkLst>
      </pc:sldChg>
      <pc:sldChg chg="modSp mod modAnim">
        <pc:chgData name="Paul Stepek" userId="29cdd14380280b54" providerId="LiveId" clId="{15A5E970-3B6C-44C2-B914-185C6A75A2BB}" dt="2020-10-11T22:49:12.119" v="4890" actId="207"/>
        <pc:sldMkLst>
          <pc:docMk/>
          <pc:sldMk cId="1605036551" sldId="282"/>
        </pc:sldMkLst>
        <pc:spChg chg="mod">
          <ac:chgData name="Paul Stepek" userId="29cdd14380280b54" providerId="LiveId" clId="{15A5E970-3B6C-44C2-B914-185C6A75A2BB}" dt="2020-10-11T22:49:12.119" v="4890" actId="207"/>
          <ac:spMkLst>
            <pc:docMk/>
            <pc:sldMk cId="1605036551" sldId="282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49:00.226" v="4889" actId="255"/>
          <ac:spMkLst>
            <pc:docMk/>
            <pc:sldMk cId="1605036551" sldId="282"/>
            <ac:spMk id="3" creationId="{00000000-0000-0000-0000-000000000000}"/>
          </ac:spMkLst>
        </pc:spChg>
      </pc:sldChg>
      <pc:sldChg chg="addSp modSp new mod ord setBg">
        <pc:chgData name="Paul Stepek" userId="29cdd14380280b54" providerId="LiveId" clId="{15A5E970-3B6C-44C2-B914-185C6A75A2BB}" dt="2020-10-11T21:48:44.129" v="4116" actId="6549"/>
        <pc:sldMkLst>
          <pc:docMk/>
          <pc:sldMk cId="2382326040" sldId="283"/>
        </pc:sldMkLst>
        <pc:spChg chg="mod">
          <ac:chgData name="Paul Stepek" userId="29cdd14380280b54" providerId="LiveId" clId="{15A5E970-3B6C-44C2-B914-185C6A75A2BB}" dt="2020-10-11T21:48:44.129" v="4116" actId="6549"/>
          <ac:spMkLst>
            <pc:docMk/>
            <pc:sldMk cId="2382326040" sldId="283"/>
            <ac:spMk id="2" creationId="{F8FEDB34-9847-4003-8BEA-3A0061982C53}"/>
          </ac:spMkLst>
        </pc:spChg>
        <pc:spChg chg="add">
          <ac:chgData name="Paul Stepek" userId="29cdd14380280b54" providerId="LiveId" clId="{15A5E970-3B6C-44C2-B914-185C6A75A2BB}" dt="2020-10-11T21:48:07.921" v="4107" actId="26606"/>
          <ac:spMkLst>
            <pc:docMk/>
            <pc:sldMk cId="2382326040" sldId="283"/>
            <ac:spMk id="7" creationId="{01C9CC24-B375-4226-BF2B-61FADBBA696A}"/>
          </ac:spMkLst>
        </pc:spChg>
        <pc:spChg chg="add">
          <ac:chgData name="Paul Stepek" userId="29cdd14380280b54" providerId="LiveId" clId="{15A5E970-3B6C-44C2-B914-185C6A75A2BB}" dt="2020-10-11T21:48:07.921" v="4107" actId="26606"/>
          <ac:spMkLst>
            <pc:docMk/>
            <pc:sldMk cId="2382326040" sldId="283"/>
            <ac:spMk id="9" creationId="{CD70A28E-4FD8-4474-A206-E15B5EBB303F}"/>
          </ac:spMkLst>
        </pc:spChg>
        <pc:picChg chg="add">
          <ac:chgData name="Paul Stepek" userId="29cdd14380280b54" providerId="LiveId" clId="{15A5E970-3B6C-44C2-B914-185C6A75A2BB}" dt="2020-10-11T21:48:07.921" v="4107" actId="26606"/>
          <ac:picMkLst>
            <pc:docMk/>
            <pc:sldMk cId="2382326040" sldId="283"/>
            <ac:picMk id="11" creationId="{39647E21-5366-4638-AC97-D8CD4111EB57}"/>
          </ac:picMkLst>
        </pc:picChg>
      </pc:sldChg>
      <pc:sldChg chg="addSp modSp add mod ord setBg">
        <pc:chgData name="Paul Stepek" userId="29cdd14380280b54" providerId="LiveId" clId="{15A5E970-3B6C-44C2-B914-185C6A75A2BB}" dt="2020-10-11T21:47:59.284" v="4106" actId="26606"/>
        <pc:sldMkLst>
          <pc:docMk/>
          <pc:sldMk cId="170951760" sldId="284"/>
        </pc:sldMkLst>
        <pc:spChg chg="mod">
          <ac:chgData name="Paul Stepek" userId="29cdd14380280b54" providerId="LiveId" clId="{15A5E970-3B6C-44C2-B914-185C6A75A2BB}" dt="2020-10-11T21:47:59.284" v="4106" actId="26606"/>
          <ac:spMkLst>
            <pc:docMk/>
            <pc:sldMk cId="170951760" sldId="284"/>
            <ac:spMk id="2" creationId="{F8FEDB34-9847-4003-8BEA-3A0061982C53}"/>
          </ac:spMkLst>
        </pc:spChg>
        <pc:spChg chg="add">
          <ac:chgData name="Paul Stepek" userId="29cdd14380280b54" providerId="LiveId" clId="{15A5E970-3B6C-44C2-B914-185C6A75A2BB}" dt="2020-10-11T21:47:59.284" v="4106" actId="26606"/>
          <ac:spMkLst>
            <pc:docMk/>
            <pc:sldMk cId="170951760" sldId="284"/>
            <ac:spMk id="7" creationId="{01C9CC24-B375-4226-BF2B-61FADBBA696A}"/>
          </ac:spMkLst>
        </pc:spChg>
        <pc:spChg chg="add">
          <ac:chgData name="Paul Stepek" userId="29cdd14380280b54" providerId="LiveId" clId="{15A5E970-3B6C-44C2-B914-185C6A75A2BB}" dt="2020-10-11T21:47:59.284" v="4106" actId="26606"/>
          <ac:spMkLst>
            <pc:docMk/>
            <pc:sldMk cId="170951760" sldId="284"/>
            <ac:spMk id="9" creationId="{CD70A28E-4FD8-4474-A206-E15B5EBB303F}"/>
          </ac:spMkLst>
        </pc:spChg>
        <pc:picChg chg="add">
          <ac:chgData name="Paul Stepek" userId="29cdd14380280b54" providerId="LiveId" clId="{15A5E970-3B6C-44C2-B914-185C6A75A2BB}" dt="2020-10-11T21:47:59.284" v="4106" actId="26606"/>
          <ac:picMkLst>
            <pc:docMk/>
            <pc:sldMk cId="170951760" sldId="284"/>
            <ac:picMk id="11" creationId="{39647E21-5366-4638-AC97-D8CD4111EB57}"/>
          </ac:picMkLst>
        </pc:picChg>
      </pc:sldChg>
      <pc:sldChg chg="modSp add mod ord modAnim">
        <pc:chgData name="Paul Stepek" userId="29cdd14380280b54" providerId="LiveId" clId="{15A5E970-3B6C-44C2-B914-185C6A75A2BB}" dt="2020-10-11T22:22:29.929" v="4337" actId="207"/>
        <pc:sldMkLst>
          <pc:docMk/>
          <pc:sldMk cId="317717840" sldId="285"/>
        </pc:sldMkLst>
        <pc:spChg chg="mod">
          <ac:chgData name="Paul Stepek" userId="29cdd14380280b54" providerId="LiveId" clId="{15A5E970-3B6C-44C2-B914-185C6A75A2BB}" dt="2020-10-11T21:39:04.373" v="4096" actId="27636"/>
          <ac:spMkLst>
            <pc:docMk/>
            <pc:sldMk cId="317717840" sldId="285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22:29.929" v="4337" actId="207"/>
          <ac:spMkLst>
            <pc:docMk/>
            <pc:sldMk cId="317717840" sldId="285"/>
            <ac:spMk id="3" creationId="{00000000-0000-0000-0000-000000000000}"/>
          </ac:spMkLst>
        </pc:spChg>
      </pc:sldChg>
      <pc:sldChg chg="addSp modSp add mod ord setBg">
        <pc:chgData name="Paul Stepek" userId="29cdd14380280b54" providerId="LiveId" clId="{15A5E970-3B6C-44C2-B914-185C6A75A2BB}" dt="2020-10-11T21:47:33.298" v="4104" actId="26606"/>
        <pc:sldMkLst>
          <pc:docMk/>
          <pc:sldMk cId="4017022050" sldId="286"/>
        </pc:sldMkLst>
        <pc:spChg chg="mod">
          <ac:chgData name="Paul Stepek" userId="29cdd14380280b54" providerId="LiveId" clId="{15A5E970-3B6C-44C2-B914-185C6A75A2BB}" dt="2020-10-11T21:47:33.298" v="4104" actId="26606"/>
          <ac:spMkLst>
            <pc:docMk/>
            <pc:sldMk cId="4017022050" sldId="286"/>
            <ac:spMk id="2" creationId="{F8FEDB34-9847-4003-8BEA-3A0061982C53}"/>
          </ac:spMkLst>
        </pc:spChg>
        <pc:spChg chg="add">
          <ac:chgData name="Paul Stepek" userId="29cdd14380280b54" providerId="LiveId" clId="{15A5E970-3B6C-44C2-B914-185C6A75A2BB}" dt="2020-10-11T21:47:33.298" v="4104" actId="26606"/>
          <ac:spMkLst>
            <pc:docMk/>
            <pc:sldMk cId="4017022050" sldId="286"/>
            <ac:spMk id="7" creationId="{01C9CC24-B375-4226-BF2B-61FADBBA696A}"/>
          </ac:spMkLst>
        </pc:spChg>
        <pc:spChg chg="add">
          <ac:chgData name="Paul Stepek" userId="29cdd14380280b54" providerId="LiveId" clId="{15A5E970-3B6C-44C2-B914-185C6A75A2BB}" dt="2020-10-11T21:47:33.298" v="4104" actId="26606"/>
          <ac:spMkLst>
            <pc:docMk/>
            <pc:sldMk cId="4017022050" sldId="286"/>
            <ac:spMk id="9" creationId="{CD70A28E-4FD8-4474-A206-E15B5EBB303F}"/>
          </ac:spMkLst>
        </pc:spChg>
        <pc:picChg chg="add">
          <ac:chgData name="Paul Stepek" userId="29cdd14380280b54" providerId="LiveId" clId="{15A5E970-3B6C-44C2-B914-185C6A75A2BB}" dt="2020-10-11T21:47:33.298" v="4104" actId="26606"/>
          <ac:picMkLst>
            <pc:docMk/>
            <pc:sldMk cId="4017022050" sldId="286"/>
            <ac:picMk id="11" creationId="{39647E21-5366-4638-AC97-D8CD4111EB57}"/>
          </ac:picMkLst>
        </pc:picChg>
      </pc:sldChg>
      <pc:sldChg chg="addSp modSp add mod ord setBg">
        <pc:chgData name="Paul Stepek" userId="29cdd14380280b54" providerId="LiveId" clId="{15A5E970-3B6C-44C2-B914-185C6A75A2BB}" dt="2020-10-11T21:47:48.920" v="4105" actId="26606"/>
        <pc:sldMkLst>
          <pc:docMk/>
          <pc:sldMk cId="1938696606" sldId="287"/>
        </pc:sldMkLst>
        <pc:spChg chg="mod">
          <ac:chgData name="Paul Stepek" userId="29cdd14380280b54" providerId="LiveId" clId="{15A5E970-3B6C-44C2-B914-185C6A75A2BB}" dt="2020-10-11T21:47:48.920" v="4105" actId="26606"/>
          <ac:spMkLst>
            <pc:docMk/>
            <pc:sldMk cId="1938696606" sldId="287"/>
            <ac:spMk id="2" creationId="{F8FEDB34-9847-4003-8BEA-3A0061982C53}"/>
          </ac:spMkLst>
        </pc:spChg>
        <pc:spChg chg="add">
          <ac:chgData name="Paul Stepek" userId="29cdd14380280b54" providerId="LiveId" clId="{15A5E970-3B6C-44C2-B914-185C6A75A2BB}" dt="2020-10-11T21:47:48.920" v="4105" actId="26606"/>
          <ac:spMkLst>
            <pc:docMk/>
            <pc:sldMk cId="1938696606" sldId="287"/>
            <ac:spMk id="7" creationId="{01C9CC24-B375-4226-BF2B-61FADBBA696A}"/>
          </ac:spMkLst>
        </pc:spChg>
        <pc:spChg chg="add">
          <ac:chgData name="Paul Stepek" userId="29cdd14380280b54" providerId="LiveId" clId="{15A5E970-3B6C-44C2-B914-185C6A75A2BB}" dt="2020-10-11T21:47:48.920" v="4105" actId="26606"/>
          <ac:spMkLst>
            <pc:docMk/>
            <pc:sldMk cId="1938696606" sldId="287"/>
            <ac:spMk id="9" creationId="{CD70A28E-4FD8-4474-A206-E15B5EBB303F}"/>
          </ac:spMkLst>
        </pc:spChg>
        <pc:picChg chg="add">
          <ac:chgData name="Paul Stepek" userId="29cdd14380280b54" providerId="LiveId" clId="{15A5E970-3B6C-44C2-B914-185C6A75A2BB}" dt="2020-10-11T21:47:48.920" v="4105" actId="26606"/>
          <ac:picMkLst>
            <pc:docMk/>
            <pc:sldMk cId="1938696606" sldId="287"/>
            <ac:picMk id="11" creationId="{39647E21-5366-4638-AC97-D8CD4111EB57}"/>
          </ac:picMkLst>
        </pc:picChg>
      </pc:sldChg>
      <pc:sldChg chg="delSp modSp add mod ord modAnim">
        <pc:chgData name="Paul Stepek" userId="29cdd14380280b54" providerId="LiveId" clId="{15A5E970-3B6C-44C2-B914-185C6A75A2BB}" dt="2020-10-11T22:35:34.095" v="4439"/>
        <pc:sldMkLst>
          <pc:docMk/>
          <pc:sldMk cId="3496736020" sldId="288"/>
        </pc:sldMkLst>
        <pc:spChg chg="mod">
          <ac:chgData name="Paul Stepek" userId="29cdd14380280b54" providerId="LiveId" clId="{15A5E970-3B6C-44C2-B914-185C6A75A2BB}" dt="2020-10-11T21:19:35.862" v="3247" actId="6549"/>
          <ac:spMkLst>
            <pc:docMk/>
            <pc:sldMk cId="3496736020" sldId="288"/>
            <ac:spMk id="3" creationId="{00000000-0000-0000-0000-000000000000}"/>
          </ac:spMkLst>
        </pc:spChg>
        <pc:spChg chg="del">
          <ac:chgData name="Paul Stepek" userId="29cdd14380280b54" providerId="LiveId" clId="{15A5E970-3B6C-44C2-B914-185C6A75A2BB}" dt="2020-10-11T21:18:10.018" v="3213" actId="21"/>
          <ac:spMkLst>
            <pc:docMk/>
            <pc:sldMk cId="3496736020" sldId="288"/>
            <ac:spMk id="5" creationId="{00000000-0000-0000-0000-000000000000}"/>
          </ac:spMkLst>
        </pc:spChg>
        <pc:spChg chg="del">
          <ac:chgData name="Paul Stepek" userId="29cdd14380280b54" providerId="LiveId" clId="{15A5E970-3B6C-44C2-B914-185C6A75A2BB}" dt="2020-10-11T21:18:52.317" v="3219" actId="21"/>
          <ac:spMkLst>
            <pc:docMk/>
            <pc:sldMk cId="3496736020" sldId="288"/>
            <ac:spMk id="6" creationId="{00000000-0000-0000-0000-000000000000}"/>
          </ac:spMkLst>
        </pc:spChg>
        <pc:spChg chg="del">
          <ac:chgData name="Paul Stepek" userId="29cdd14380280b54" providerId="LiveId" clId="{15A5E970-3B6C-44C2-B914-185C6A75A2BB}" dt="2020-10-11T21:18:30.302" v="3216" actId="21"/>
          <ac:spMkLst>
            <pc:docMk/>
            <pc:sldMk cId="3496736020" sldId="288"/>
            <ac:spMk id="7" creationId="{00000000-0000-0000-0000-000000000000}"/>
          </ac:spMkLst>
        </pc:spChg>
        <pc:picChg chg="del">
          <ac:chgData name="Paul Stepek" userId="29cdd14380280b54" providerId="LiveId" clId="{15A5E970-3B6C-44C2-B914-185C6A75A2BB}" dt="2020-10-11T21:18:00.608" v="3212" actId="478"/>
          <ac:picMkLst>
            <pc:docMk/>
            <pc:sldMk cId="3496736020" sldId="288"/>
            <ac:picMk id="4" creationId="{00000000-0000-0000-0000-000000000000}"/>
          </ac:picMkLst>
        </pc:picChg>
      </pc:sldChg>
      <pc:sldChg chg="addSp modSp new mod">
        <pc:chgData name="Paul Stepek" userId="29cdd14380280b54" providerId="LiveId" clId="{15A5E970-3B6C-44C2-B914-185C6A75A2BB}" dt="2020-10-11T22:20:00.962" v="4325" actId="14100"/>
        <pc:sldMkLst>
          <pc:docMk/>
          <pc:sldMk cId="3187052783" sldId="289"/>
        </pc:sldMkLst>
        <pc:picChg chg="add mod modCrop">
          <ac:chgData name="Paul Stepek" userId="29cdd14380280b54" providerId="LiveId" clId="{15A5E970-3B6C-44C2-B914-185C6A75A2BB}" dt="2020-10-11T22:20:00.962" v="4325" actId="14100"/>
          <ac:picMkLst>
            <pc:docMk/>
            <pc:sldMk cId="3187052783" sldId="289"/>
            <ac:picMk id="3" creationId="{455AF85E-1A28-4AC5-8BE6-A97D5F5EFD3B}"/>
          </ac:picMkLst>
        </pc:picChg>
      </pc:sldChg>
      <pc:sldChg chg="add">
        <pc:chgData name="Paul Stepek" userId="29cdd14380280b54" providerId="LiveId" clId="{15A5E970-3B6C-44C2-B914-185C6A75A2BB}" dt="2020-10-11T21:48:35.086" v="4108" actId="2890"/>
        <pc:sldMkLst>
          <pc:docMk/>
          <pc:sldMk cId="4130915485" sldId="290"/>
        </pc:sldMkLst>
      </pc:sldChg>
      <pc:sldChg chg="modSp add mod">
        <pc:chgData name="Paul Stepek" userId="29cdd14380280b54" providerId="LiveId" clId="{15A5E970-3B6C-44C2-B914-185C6A75A2BB}" dt="2020-10-11T22:20:49.113" v="4332" actId="14100"/>
        <pc:sldMkLst>
          <pc:docMk/>
          <pc:sldMk cId="786540644" sldId="291"/>
        </pc:sldMkLst>
        <pc:picChg chg="mod modCrop">
          <ac:chgData name="Paul Stepek" userId="29cdd14380280b54" providerId="LiveId" clId="{15A5E970-3B6C-44C2-B914-185C6A75A2BB}" dt="2020-10-11T22:20:49.113" v="4332" actId="14100"/>
          <ac:picMkLst>
            <pc:docMk/>
            <pc:sldMk cId="786540644" sldId="291"/>
            <ac:picMk id="3" creationId="{455AF85E-1A28-4AC5-8BE6-A97D5F5EFD3B}"/>
          </ac:picMkLst>
        </pc:picChg>
      </pc:sldChg>
      <pc:sldChg chg="add">
        <pc:chgData name="Paul Stepek" userId="29cdd14380280b54" providerId="LiveId" clId="{15A5E970-3B6C-44C2-B914-185C6A75A2BB}" dt="2020-10-11T22:18:45.515" v="4312" actId="2890"/>
        <pc:sldMkLst>
          <pc:docMk/>
          <pc:sldMk cId="2919127171" sldId="292"/>
        </pc:sldMkLst>
      </pc:sldChg>
      <pc:sldChg chg="modSp add mod modAnim">
        <pc:chgData name="Paul Stepek" userId="29cdd14380280b54" providerId="LiveId" clId="{15A5E970-3B6C-44C2-B914-185C6A75A2BB}" dt="2020-10-11T22:32:11.590" v="4424"/>
        <pc:sldMkLst>
          <pc:docMk/>
          <pc:sldMk cId="2829680411" sldId="293"/>
        </pc:sldMkLst>
        <pc:spChg chg="mod">
          <ac:chgData name="Paul Stepek" userId="29cdd14380280b54" providerId="LiveId" clId="{15A5E970-3B6C-44C2-B914-185C6A75A2BB}" dt="2020-10-11T22:31:16.167" v="4414" actId="27636"/>
          <ac:spMkLst>
            <pc:docMk/>
            <pc:sldMk cId="2829680411" sldId="293"/>
            <ac:spMk id="2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31:07.438" v="4411" actId="27636"/>
          <ac:spMkLst>
            <pc:docMk/>
            <pc:sldMk cId="2829680411" sldId="293"/>
            <ac:spMk id="3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31:23.213" v="4416" actId="1076"/>
          <ac:spMkLst>
            <pc:docMk/>
            <pc:sldMk cId="2829680411" sldId="293"/>
            <ac:spMk id="5" creationId="{00000000-0000-0000-0000-000000000000}"/>
          </ac:spMkLst>
        </pc:spChg>
        <pc:spChg chg="mod">
          <ac:chgData name="Paul Stepek" userId="29cdd14380280b54" providerId="LiveId" clId="{15A5E970-3B6C-44C2-B914-185C6A75A2BB}" dt="2020-10-11T22:31:44.478" v="4419" actId="1076"/>
          <ac:spMkLst>
            <pc:docMk/>
            <pc:sldMk cId="2829680411" sldId="293"/>
            <ac:spMk id="6" creationId="{00000000-0000-0000-0000-000000000000}"/>
          </ac:spMkLst>
        </pc:spChg>
        <pc:picChg chg="mod">
          <ac:chgData name="Paul Stepek" userId="29cdd14380280b54" providerId="LiveId" clId="{15A5E970-3B6C-44C2-B914-185C6A75A2BB}" dt="2020-10-11T22:31:19.681" v="4415" actId="1076"/>
          <ac:picMkLst>
            <pc:docMk/>
            <pc:sldMk cId="2829680411" sldId="293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584A-6B20-D643-8884-9CF2A3C369E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9274-E8A5-9148-B00D-252CC19B3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7207-3744-C54B-99D2-A61FAE0A888B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F73FE-BCF9-0445-9CBB-4E4F958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C7B6-557C-3A4B-9A4F-9D846EB8FD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Predict:</a:t>
            </a:r>
            <a:r>
              <a:rPr lang="en-US" b="1" u="none" dirty="0"/>
              <a:t> </a:t>
            </a:r>
            <a:r>
              <a:rPr lang="en-US" b="1" i="1" dirty="0"/>
              <a:t>What happens to the lines in Stage 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2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What</a:t>
            </a:r>
            <a:r>
              <a:rPr lang="en-US" b="1" i="1" baseline="0" dirty="0"/>
              <a:t> is the 1</a:t>
            </a:r>
            <a:r>
              <a:rPr lang="en-US" b="1" i="1" baseline="30000" dirty="0"/>
              <a:t>st</a:t>
            </a:r>
            <a:r>
              <a:rPr lang="en-US" b="1" i="1" baseline="0" dirty="0"/>
              <a:t> reason </a:t>
            </a:r>
            <a:r>
              <a:rPr lang="en-US" b="1" i="1" baseline="0" dirty="0" err="1"/>
              <a:t>ppl</a:t>
            </a:r>
            <a:r>
              <a:rPr lang="en-US" b="1" i="1" baseline="0" dirty="0"/>
              <a:t> have less kids? </a:t>
            </a:r>
            <a:r>
              <a:rPr lang="en-US" baseline="0" dirty="0"/>
              <a:t>(children = economic burdens; beginning of family planning, later marriages)</a:t>
            </a:r>
          </a:p>
          <a:p>
            <a:endParaRPr lang="en-US" baseline="0" dirty="0"/>
          </a:p>
          <a:p>
            <a:r>
              <a:rPr lang="en-US" b="1" i="1" baseline="0" dirty="0"/>
              <a:t>What social force has more influence on the countryside than cities? </a:t>
            </a:r>
            <a:r>
              <a:rPr lang="en-US" baseline="0" dirty="0"/>
              <a:t>(religion)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Religion </a:t>
            </a:r>
            <a:r>
              <a:rPr lang="en-US" baseline="0" dirty="0">
                <a:sym typeface="Wingdings"/>
              </a:rPr>
              <a:t> more kids; traditions wane or decrease  secular influences you would not get in countryside</a:t>
            </a:r>
          </a:p>
          <a:p>
            <a:pPr marL="0" indent="0">
              <a:buFontTx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Tx/>
              <a:buNone/>
            </a:pPr>
            <a:r>
              <a:rPr lang="en-US" baseline="0" dirty="0">
                <a:sym typeface="Wingdings"/>
              </a:rPr>
              <a:t>Women become more empowered – later marriages, school, jobs, 1-2 kids, mother + other things</a:t>
            </a:r>
          </a:p>
          <a:p>
            <a:pPr marL="0" indent="0">
              <a:buFontTx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Tx/>
              <a:buNone/>
            </a:pPr>
            <a:r>
              <a:rPr lang="en-US" b="1" i="1" baseline="0" dirty="0">
                <a:sym typeface="Wingdings"/>
              </a:rPr>
              <a:t>Outside forces?</a:t>
            </a:r>
          </a:p>
          <a:p>
            <a:pPr marL="171450" indent="-171450">
              <a:buFontTx/>
              <a:buChar char="-"/>
            </a:pPr>
            <a:r>
              <a:rPr lang="en-US" baseline="0" dirty="0" err="1">
                <a:sym typeface="Wingdings"/>
              </a:rPr>
              <a:t>Gov</a:t>
            </a:r>
            <a:r>
              <a:rPr lang="en-US" baseline="0" dirty="0">
                <a:sym typeface="Wingdings"/>
              </a:rPr>
              <a:t> gets involved – </a:t>
            </a:r>
            <a:r>
              <a:rPr lang="en-US" b="1" u="sng" baseline="0" dirty="0">
                <a:sym typeface="Wingdings"/>
              </a:rPr>
              <a:t>anti-</a:t>
            </a:r>
            <a:r>
              <a:rPr lang="en-US" b="1" u="sng" baseline="0" dirty="0" err="1">
                <a:sym typeface="Wingdings"/>
              </a:rPr>
              <a:t>natalist</a:t>
            </a:r>
            <a:r>
              <a:rPr lang="en-US" b="1" u="sng" baseline="0" dirty="0">
                <a:sym typeface="Wingdings"/>
              </a:rPr>
              <a:t> </a:t>
            </a:r>
            <a:r>
              <a:rPr lang="en-US" b="1" u="sng" baseline="0" dirty="0" err="1">
                <a:sym typeface="Wingdings"/>
              </a:rPr>
              <a:t>politices</a:t>
            </a:r>
            <a:r>
              <a:rPr lang="en-US" b="1" u="sng" baseline="0" dirty="0">
                <a:sym typeface="Wingdings"/>
              </a:rPr>
              <a:t> </a:t>
            </a:r>
            <a:r>
              <a:rPr lang="en-US" baseline="0" dirty="0">
                <a:sym typeface="Wingdings"/>
              </a:rPr>
              <a:t>(China’s 1 child policy – forces China along DTM, even before economic </a:t>
            </a:r>
            <a:r>
              <a:rPr lang="en-US" baseline="0" dirty="0" err="1">
                <a:sym typeface="Wingdings"/>
              </a:rPr>
              <a:t>dev</a:t>
            </a:r>
            <a:r>
              <a:rPr lang="en-US" baseline="0" dirty="0">
                <a:sym typeface="Wingdings"/>
              </a:rPr>
              <a:t>)</a:t>
            </a:r>
          </a:p>
          <a:p>
            <a:pPr marL="171450" indent="-171450">
              <a:buFontTx/>
              <a:buChar char="-"/>
            </a:pPr>
            <a:endParaRPr lang="en-US" baseline="0" dirty="0">
              <a:sym typeface="Wingdings"/>
            </a:endParaRPr>
          </a:p>
          <a:p>
            <a:pPr marL="0" indent="0">
              <a:buFontTx/>
              <a:buNone/>
            </a:pPr>
            <a:endParaRPr lang="en-US" b="1" i="1" u="sng" baseline="0" dirty="0">
              <a:sym typeface="Wingdings"/>
            </a:endParaRPr>
          </a:p>
          <a:p>
            <a:pPr marL="0" indent="0">
              <a:buFontTx/>
              <a:buNone/>
            </a:pPr>
            <a:r>
              <a:rPr lang="en-US" b="1" i="1" u="sng" baseline="0" dirty="0">
                <a:sym typeface="Wingdings"/>
              </a:rPr>
              <a:t>What’s still killing people at Stage 2? </a:t>
            </a:r>
            <a:r>
              <a:rPr lang="en-US" baseline="0" dirty="0">
                <a:sym typeface="Wingdings"/>
              </a:rPr>
              <a:t>(</a:t>
            </a:r>
            <a:r>
              <a:rPr lang="en-US" b="1" baseline="0" dirty="0">
                <a:sym typeface="Wingdings"/>
              </a:rPr>
              <a:t>cholera</a:t>
            </a:r>
            <a:r>
              <a:rPr lang="en-US" baseline="0" dirty="0">
                <a:sym typeface="Wingdings"/>
              </a:rPr>
              <a:t> – poor sanitation, </a:t>
            </a:r>
            <a:r>
              <a:rPr lang="en-US" baseline="0" dirty="0" err="1">
                <a:sym typeface="Wingdings"/>
              </a:rPr>
              <a:t>ppl</a:t>
            </a:r>
            <a:r>
              <a:rPr lang="en-US" baseline="0" dirty="0">
                <a:sym typeface="Wingdings"/>
              </a:rPr>
              <a:t> living close together, too many </a:t>
            </a:r>
            <a:r>
              <a:rPr lang="en-US" baseline="0" dirty="0" err="1">
                <a:sym typeface="Wingdings"/>
              </a:rPr>
              <a:t>ppl</a:t>
            </a:r>
            <a:r>
              <a:rPr lang="en-US" baseline="0" dirty="0">
                <a:sym typeface="Wingdings"/>
              </a:rPr>
              <a:t> clustered) </a:t>
            </a:r>
          </a:p>
          <a:p>
            <a:pPr marL="0" indent="0">
              <a:buFontTx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Tx/>
              <a:buNone/>
            </a:pPr>
            <a:r>
              <a:rPr lang="en-US" baseline="0" dirty="0">
                <a:sym typeface="Wingdings"/>
              </a:rPr>
              <a:t>In Stage 3 – CDR goes down </a:t>
            </a:r>
            <a:r>
              <a:rPr lang="en-US" baseline="0" dirty="0" err="1">
                <a:sym typeface="Wingdings"/>
              </a:rPr>
              <a:t>bc</a:t>
            </a:r>
            <a:r>
              <a:rPr lang="en-US" baseline="0" dirty="0">
                <a:sym typeface="Wingdings"/>
              </a:rPr>
              <a:t> the </a:t>
            </a:r>
            <a:r>
              <a:rPr lang="en-US" baseline="0" dirty="0" err="1">
                <a:sym typeface="Wingdings"/>
              </a:rPr>
              <a:t>gov</a:t>
            </a:r>
            <a:r>
              <a:rPr lang="en-US" baseline="0" dirty="0">
                <a:sym typeface="Wingdings"/>
              </a:rPr>
              <a:t> takes action setting policy, building sewers</a:t>
            </a:r>
          </a:p>
          <a:p>
            <a:pPr marL="0" indent="0">
              <a:buFontTx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Tx/>
              <a:buNone/>
            </a:pPr>
            <a:r>
              <a:rPr lang="en-US" baseline="0" dirty="0" err="1">
                <a:sym typeface="Wingdings"/>
              </a:rPr>
              <a:t>Ppl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wanna</a:t>
            </a:r>
            <a:r>
              <a:rPr lang="en-US" baseline="0" dirty="0">
                <a:sym typeface="Wingdings"/>
              </a:rPr>
              <a:t> live longer (better lifestyle, diet)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8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FF"/>
                </a:solidFill>
              </a:rPr>
              <a:t>What does “Low Stationary” mean </a:t>
            </a:r>
            <a:r>
              <a:rPr lang="en-US" b="1" i="1" dirty="0"/>
              <a:t>for CBR + CBD rates + total population/ NIR? </a:t>
            </a:r>
          </a:p>
          <a:p>
            <a:pPr lvl="1"/>
            <a:r>
              <a:rPr lang="en-US" dirty="0"/>
              <a:t>Hint: Stage 1 = “High Stationary”</a:t>
            </a:r>
          </a:p>
          <a:p>
            <a:pPr lvl="1"/>
            <a:r>
              <a:rPr lang="en-US" i="1" dirty="0"/>
              <a:t>How will lines be similar to/diff from Stage 1?</a:t>
            </a:r>
          </a:p>
          <a:p>
            <a:endParaRPr lang="en-US" b="1" i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Birth Rate (CBR)? Death Rate (CBD)? Total Population (NIR)?</a:t>
            </a:r>
          </a:p>
          <a:p>
            <a:endParaRPr lang="en-US" dirty="0"/>
          </a:p>
          <a:p>
            <a:r>
              <a:rPr lang="en-US" b="1" i="1" dirty="0"/>
              <a:t>What happens when both rates are low?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7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FF"/>
                </a:solidFill>
              </a:rPr>
              <a:t>What does “Low Stationary” mean </a:t>
            </a:r>
            <a:r>
              <a:rPr lang="en-US" b="1" i="1" dirty="0"/>
              <a:t>for CBR + CBD rates + total population/ NIR? </a:t>
            </a:r>
          </a:p>
          <a:p>
            <a:pPr lvl="1"/>
            <a:r>
              <a:rPr lang="en-US" dirty="0"/>
              <a:t>Hint: Stage 1 = “High Stationary”</a:t>
            </a:r>
          </a:p>
          <a:p>
            <a:pPr lvl="1"/>
            <a:r>
              <a:rPr lang="en-US" i="1" dirty="0"/>
              <a:t>How will lines be similar to/diff from Stage 1?</a:t>
            </a:r>
          </a:p>
          <a:p>
            <a:endParaRPr lang="en-US" b="1" i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Birth Rate (CBR)? Death Rate (CBD)? Total Population (NIR)?</a:t>
            </a:r>
          </a:p>
          <a:p>
            <a:endParaRPr lang="en-US" dirty="0"/>
          </a:p>
          <a:p>
            <a:r>
              <a:rPr lang="en-US" b="1" i="1" dirty="0"/>
              <a:t>What happens when both rates are low?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7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8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Stage 5 is theoretical. </a:t>
            </a:r>
            <a:r>
              <a:rPr lang="en-US" i="1" u="sng" dirty="0"/>
              <a:t>What does theoretical mean? </a:t>
            </a:r>
          </a:p>
          <a:p>
            <a:r>
              <a:rPr lang="en-US" i="0" u="none" dirty="0"/>
              <a:t>(demographers not sure</a:t>
            </a:r>
            <a:r>
              <a:rPr lang="en-US" i="0" u="none" baseline="0" dirty="0"/>
              <a:t> it’s a pattern every country goes through)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What is the key characteristic of a Stage 5 population? </a:t>
            </a:r>
            <a:r>
              <a:rPr lang="en-US" i="0" u="none" baseline="0" dirty="0"/>
              <a:t>(pop. decline)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What</a:t>
            </a:r>
            <a:r>
              <a:rPr lang="fr-FR" b="1" i="1" u="none" baseline="0" dirty="0"/>
              <a:t>’</a:t>
            </a:r>
            <a:r>
              <a:rPr lang="en-US" b="1" i="1" u="none" baseline="0" dirty="0"/>
              <a:t>s happening to CBR? CDR?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Why is CDR possibly going up?</a:t>
            </a:r>
            <a:r>
              <a:rPr lang="en-US" b="0" i="0" u="none" baseline="0" dirty="0"/>
              <a:t> (older population makes up bigger composition of total pop; more old </a:t>
            </a:r>
            <a:r>
              <a:rPr lang="en-US" b="0" i="0" u="none" baseline="0" dirty="0" err="1"/>
              <a:t>ppl</a:t>
            </a:r>
            <a:r>
              <a:rPr lang="en-US" b="0" i="0" u="none" baseline="0" dirty="0"/>
              <a:t> are dying and less young people being born)</a:t>
            </a:r>
            <a:endParaRPr lang="en-US" b="1" i="1" u="none" baseline="0" dirty="0"/>
          </a:p>
          <a:p>
            <a:endParaRPr lang="en-US" b="1" i="1" u="none" baseline="0" dirty="0"/>
          </a:p>
          <a:p>
            <a:endParaRPr lang="en-US" b="1" i="1" u="none" baseline="0" dirty="0"/>
          </a:p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0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Stage 5 is theoretical. </a:t>
            </a:r>
            <a:r>
              <a:rPr lang="en-US" i="1" u="sng" dirty="0"/>
              <a:t>What does theoretical mean? </a:t>
            </a:r>
          </a:p>
          <a:p>
            <a:r>
              <a:rPr lang="en-US" i="0" u="none" dirty="0"/>
              <a:t>(demographers not sure</a:t>
            </a:r>
            <a:r>
              <a:rPr lang="en-US" i="0" u="none" baseline="0" dirty="0"/>
              <a:t> it’s a pattern every country goes through)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What is the key characteristic of a Stage 5 population? </a:t>
            </a:r>
            <a:r>
              <a:rPr lang="en-US" i="0" u="none" baseline="0" dirty="0"/>
              <a:t>(pop. decline)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What</a:t>
            </a:r>
            <a:r>
              <a:rPr lang="fr-FR" b="1" i="1" u="none" baseline="0" dirty="0"/>
              <a:t>’</a:t>
            </a:r>
            <a:r>
              <a:rPr lang="en-US" b="1" i="1" u="none" baseline="0" dirty="0"/>
              <a:t>s happening to CBR? CDR?</a:t>
            </a:r>
          </a:p>
          <a:p>
            <a:endParaRPr lang="en-US" i="0" u="none" baseline="0" dirty="0"/>
          </a:p>
          <a:p>
            <a:r>
              <a:rPr lang="en-US" b="1" i="1" u="none" baseline="0" dirty="0"/>
              <a:t>Why is CDR possibly going up?</a:t>
            </a:r>
            <a:r>
              <a:rPr lang="en-US" b="0" i="0" u="none" baseline="0" dirty="0"/>
              <a:t> (older population makes up bigger composition of total pop; more old </a:t>
            </a:r>
            <a:r>
              <a:rPr lang="en-US" b="0" i="0" u="none" baseline="0" dirty="0" err="1"/>
              <a:t>ppl</a:t>
            </a:r>
            <a:r>
              <a:rPr lang="en-US" b="0" i="0" u="none" baseline="0" dirty="0"/>
              <a:t> are dying and less young people being born)</a:t>
            </a:r>
            <a:endParaRPr lang="en-US" b="1" i="1" u="none" baseline="0" dirty="0"/>
          </a:p>
          <a:p>
            <a:endParaRPr lang="en-US" b="1" i="1" u="none" baseline="0" dirty="0"/>
          </a:p>
          <a:p>
            <a:endParaRPr lang="en-US" b="1" i="1" u="none" baseline="0" dirty="0"/>
          </a:p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2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should say Crude Birth + Death Rates</a:t>
            </a:r>
            <a:r>
              <a:rPr lang="en-US" baseline="0" dirty="0"/>
              <a:t> (left) + Total Population (right). </a:t>
            </a:r>
            <a:r>
              <a:rPr lang="en-US" b="1" baseline="0" dirty="0"/>
              <a:t>LABEL with 3 separate colors.</a:t>
            </a:r>
          </a:p>
          <a:p>
            <a:endParaRPr lang="en-US" b="1" baseline="0" dirty="0"/>
          </a:p>
          <a:p>
            <a:r>
              <a:rPr lang="en-US" b="1" i="1" baseline="0" dirty="0"/>
              <a:t>“What is CBR + CDR? </a:t>
            </a:r>
            <a:r>
              <a:rPr lang="en-US" b="1" i="1" u="sng" baseline="0" dirty="0"/>
              <a:t>How are they measured</a:t>
            </a:r>
            <a:r>
              <a:rPr lang="en-US" b="1" i="1" baseline="0" dirty="0"/>
              <a:t>?”</a:t>
            </a:r>
          </a:p>
          <a:p>
            <a:endParaRPr lang="en-US" b="1" i="1" baseline="0" dirty="0"/>
          </a:p>
          <a:p>
            <a:r>
              <a:rPr lang="en-US" b="1" i="1" baseline="0" dirty="0"/>
              <a:t>“What does having a </a:t>
            </a:r>
            <a:r>
              <a:rPr lang="en-US" b="1" i="1" u="sng" baseline="0" dirty="0"/>
              <a:t>high</a:t>
            </a:r>
            <a:r>
              <a:rPr lang="en-US" b="1" i="1" baseline="0" dirty="0"/>
              <a:t> CBR/CDR tell you about a country?”</a:t>
            </a:r>
          </a:p>
          <a:p>
            <a:r>
              <a:rPr lang="en-US" b="1" i="1" baseline="0" dirty="0"/>
              <a:t>“What does a </a:t>
            </a:r>
            <a:r>
              <a:rPr lang="en-US" b="1" i="1" u="sng" baseline="0" dirty="0"/>
              <a:t>low</a:t>
            </a:r>
            <a:r>
              <a:rPr lang="en-US" b="1" i="1" baseline="0" dirty="0"/>
              <a:t> CBR/CDR tell you about a country?”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“Does anyone know the country that 1</a:t>
            </a:r>
            <a:r>
              <a:rPr lang="en-US" b="1" i="1" baseline="30000" dirty="0"/>
              <a:t>st</a:t>
            </a:r>
            <a:r>
              <a:rPr lang="en-US" b="1" i="1" dirty="0"/>
              <a:t> entered Stage 2? (UK in 1790s, Germany mid-1800s, U.S.   --- today’s MDCs)</a:t>
            </a:r>
          </a:p>
          <a:p>
            <a:endParaRPr lang="en-US" b="1" i="1" dirty="0"/>
          </a:p>
          <a:p>
            <a:r>
              <a:rPr lang="en-US" b="1" i="1" dirty="0"/>
              <a:t>If no country in world is Stage 1, what could we write as examples for Stage 1?</a:t>
            </a:r>
          </a:p>
          <a:p>
            <a:endParaRPr lang="en-US" b="1" i="1" dirty="0"/>
          </a:p>
          <a:p>
            <a:r>
              <a:rPr lang="en-US" b="1" i="1" dirty="0"/>
              <a:t>What are birth + death rates going</a:t>
            </a:r>
            <a:r>
              <a:rPr lang="en-US" b="1" i="1" baseline="0" dirty="0"/>
              <a:t> to be at Stage 1? (high or low) Why?</a:t>
            </a:r>
          </a:p>
          <a:p>
            <a:endParaRPr lang="en-US" b="1" i="1" baseline="0" dirty="0"/>
          </a:p>
          <a:p>
            <a:r>
              <a:rPr lang="en-US" b="1" i="1" dirty="0"/>
              <a:t>If both rates are high,</a:t>
            </a:r>
            <a:r>
              <a:rPr lang="en-US" b="1" i="1" baseline="0" dirty="0"/>
              <a:t> what’s your Natural Increase (NIR) going to be? </a:t>
            </a:r>
          </a:p>
          <a:p>
            <a:r>
              <a:rPr lang="en-US" b="1" i="1" baseline="0" dirty="0"/>
              <a:t>How do we determine NIR? 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Not growing fast; we have gone up in last 200 years. Added 6 billion people in 200 years.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Until early 1800s, we only added 1 billion.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Births are in the high range.</a:t>
            </a:r>
            <a:r>
              <a:rPr lang="en-US" b="0" i="0" baseline="0" dirty="0"/>
              <a:t> Deaths are also super high.</a:t>
            </a:r>
            <a:endParaRPr lang="en-US" b="0" i="0" dirty="0"/>
          </a:p>
          <a:p>
            <a:endParaRPr lang="en-US" b="1" i="1" dirty="0"/>
          </a:p>
          <a:p>
            <a:r>
              <a:rPr lang="en-US" b="1" i="1" dirty="0"/>
              <a:t>What are reasons for high CBR</a:t>
            </a:r>
            <a:r>
              <a:rPr lang="en-US" b="1" i="1" baseline="0" dirty="0"/>
              <a:t> + CDR in stage 1?</a:t>
            </a:r>
          </a:p>
          <a:p>
            <a:endParaRPr lang="en-US" b="0" i="0" baseline="0" dirty="0"/>
          </a:p>
          <a:p>
            <a:r>
              <a:rPr lang="en-US" b="1" i="1" baseline="0" dirty="0"/>
              <a:t>What is the #1 reason people had lots of children?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Economic assets </a:t>
            </a:r>
          </a:p>
          <a:p>
            <a:pPr marL="171450" indent="-171450">
              <a:buFontTx/>
              <a:buChar char="-"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1" baseline="0" dirty="0"/>
              <a:t>What kind of economic assets? What are children doing?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hands on the field/ farm labor – starts at age 5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Most people are subsistence farmers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Matter of survival; </a:t>
            </a:r>
            <a:r>
              <a:rPr lang="en-US" b="1" i="0" baseline="0" dirty="0"/>
              <a:t>Children = more crops   ;  No food = starve</a:t>
            </a:r>
            <a:endParaRPr lang="en-US" b="0" i="0" baseline="0" dirty="0"/>
          </a:p>
          <a:p>
            <a:pPr marL="0" indent="0">
              <a:buFontTx/>
              <a:buNone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1" baseline="0" dirty="0"/>
              <a:t>What is the 2</a:t>
            </a:r>
            <a:r>
              <a:rPr lang="en-US" b="1" i="1" baseline="30000" dirty="0"/>
              <a:t>nd</a:t>
            </a:r>
            <a:r>
              <a:rPr lang="en-US" b="1" i="1" baseline="0" dirty="0"/>
              <a:t> reason besides farm laborers? </a:t>
            </a:r>
            <a:r>
              <a:rPr lang="en-US" b="0" i="0" baseline="0" dirty="0"/>
              <a:t>Something else is going on at that time that they need to have a lot of kids 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High infant mortality rate (IMR)</a:t>
            </a:r>
          </a:p>
          <a:p>
            <a:pPr marL="0" indent="0">
              <a:buFontTx/>
              <a:buNone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1" baseline="0" dirty="0"/>
              <a:t>What other institutions are keeping women pregnant</a:t>
            </a:r>
            <a:r>
              <a:rPr lang="en-US" b="1" i="0" baseline="0" dirty="0"/>
              <a:t>?</a:t>
            </a:r>
            <a:r>
              <a:rPr lang="en-US" b="0" i="0" baseline="0" dirty="0"/>
              <a:t> What ideas are going on that’ll encourage women to have more kids?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The Church – religion + tradition</a:t>
            </a:r>
          </a:p>
          <a:p>
            <a:pPr marL="171450" indent="-171450">
              <a:buFontTx/>
              <a:buChar char="-"/>
            </a:pPr>
            <a:r>
              <a:rPr lang="en-US" b="1" i="1" baseline="0" dirty="0"/>
              <a:t>What is the tradition for women? </a:t>
            </a:r>
            <a:r>
              <a:rPr lang="en-US" b="0" i="0" baseline="0" dirty="0"/>
              <a:t>(subservient to men – no female empowerment)</a:t>
            </a:r>
          </a:p>
          <a:p>
            <a:pPr marL="0" indent="0">
              <a:buFontTx/>
              <a:buNone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0" baseline="0" dirty="0"/>
              <a:t>***FEMALE EMPOWERMENT is a HUGE part of the DTM – MOVES LINES</a:t>
            </a:r>
          </a:p>
          <a:p>
            <a:pPr marL="0" indent="0">
              <a:buFontTx/>
              <a:buNone/>
            </a:pPr>
            <a:endParaRPr lang="en-US" b="0" i="0" baseline="0" dirty="0"/>
          </a:p>
          <a:p>
            <a:pPr marL="0" indent="0">
              <a:buFontTx/>
              <a:buNone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1" u="sng" baseline="0" dirty="0"/>
              <a:t>Why did people die young in Stage 1?</a:t>
            </a:r>
          </a:p>
          <a:p>
            <a:pPr marL="0" indent="0">
              <a:buFontTx/>
              <a:buNone/>
            </a:pPr>
            <a:r>
              <a:rPr lang="en-US" b="0" i="0" baseline="0" dirty="0"/>
              <a:t>Disease (pandemics, plague, infection, wounds)</a:t>
            </a:r>
          </a:p>
          <a:p>
            <a:pPr marL="0" indent="0">
              <a:buFontTx/>
              <a:buNone/>
            </a:pPr>
            <a:r>
              <a:rPr lang="en-US" b="0" i="0" baseline="0" dirty="0"/>
              <a:t>Drought, War, Famine,</a:t>
            </a:r>
          </a:p>
          <a:p>
            <a:pPr marL="0" indent="0">
              <a:buFontTx/>
              <a:buNone/>
            </a:pPr>
            <a:endParaRPr lang="en-US" b="1" i="1" baseline="0" dirty="0"/>
          </a:p>
          <a:p>
            <a:pPr marL="0" indent="0">
              <a:buFontTx/>
              <a:buNone/>
            </a:pPr>
            <a:r>
              <a:rPr lang="en-US" b="1" i="1" baseline="0" dirty="0"/>
              <a:t>What else could kill off a large portion of ½ the population? </a:t>
            </a:r>
            <a:r>
              <a:rPr lang="en-US" b="1" i="1" baseline="0" dirty="0">
                <a:sym typeface="Wingdings"/>
              </a:rPr>
              <a:t> childbirth</a:t>
            </a:r>
            <a:endParaRPr lang="en-US" b="1" i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Childbirth: Pre C-sections / pre- prenatal care; Even the Queen of England died from childbirth. If she can die from it, peasants def. will.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MMR high</a:t>
            </a:r>
          </a:p>
          <a:p>
            <a:pPr marL="0" indent="0">
              <a:buFontTx/>
              <a:buNone/>
            </a:pPr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i="1" dirty="0"/>
              <a:t>What will be the </a:t>
            </a:r>
            <a:r>
              <a:rPr lang="en-US" b="1" i="1" dirty="0">
                <a:solidFill>
                  <a:srgbClr val="008000"/>
                </a:solidFill>
              </a:rPr>
              <a:t>big change </a:t>
            </a:r>
            <a:r>
              <a:rPr lang="en-US" b="1" i="1" dirty="0"/>
              <a:t>in Stage 2?  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/>
              <a:t>What causes the change in human history? </a:t>
            </a:r>
          </a:p>
          <a:p>
            <a:pPr lvl="1">
              <a:spcAft>
                <a:spcPts val="1200"/>
              </a:spcAft>
              <a:buFontTx/>
              <a:buChar char="-"/>
            </a:pPr>
            <a:endParaRPr lang="en-US" dirty="0"/>
          </a:p>
          <a:p>
            <a:pPr lvl="1">
              <a:spcAft>
                <a:spcPts val="1200"/>
              </a:spcAft>
              <a:buFontTx/>
              <a:buNone/>
            </a:pPr>
            <a:r>
              <a:rPr lang="en-US" b="1" i="1" dirty="0"/>
              <a:t>How</a:t>
            </a:r>
            <a:r>
              <a:rPr lang="en-US" b="1" i="1" baseline="0" dirty="0"/>
              <a:t> does the Industrial Revolution (for today’s MDCs – UK, Germany, </a:t>
            </a:r>
            <a:r>
              <a:rPr lang="en-US" b="1" i="1" baseline="0" dirty="0" err="1"/>
              <a:t>etc</a:t>
            </a:r>
            <a:r>
              <a:rPr lang="en-US" b="1" i="1" baseline="0" dirty="0"/>
              <a:t>) bring down the death rate?</a:t>
            </a:r>
            <a:r>
              <a:rPr lang="en-US" b="0" i="0" baseline="0" dirty="0"/>
              <a:t> (medicine)</a:t>
            </a:r>
            <a:endParaRPr lang="en-US" b="1" i="1" baseline="0" dirty="0"/>
          </a:p>
          <a:p>
            <a:pPr lvl="1">
              <a:spcAft>
                <a:spcPts val="1200"/>
              </a:spcAft>
              <a:buFontTx/>
              <a:buNone/>
            </a:pPr>
            <a:endParaRPr lang="en-US" b="1" i="1" baseline="0" dirty="0"/>
          </a:p>
          <a:p>
            <a:pPr lvl="1">
              <a:spcAft>
                <a:spcPts val="1200"/>
              </a:spcAft>
              <a:buFontTx/>
              <a:buNone/>
            </a:pPr>
            <a:r>
              <a:rPr lang="en-US" b="1" i="1" baseline="0" dirty="0"/>
              <a:t>What is the relationship between urbanization + birth rates? </a:t>
            </a:r>
            <a:r>
              <a:rPr lang="en-US" b="0" i="0" baseline="0" dirty="0"/>
              <a:t>(stabilize food source)</a:t>
            </a:r>
            <a:endParaRPr lang="en-US" b="0" i="0" dirty="0"/>
          </a:p>
          <a:p>
            <a:pPr lvl="1">
              <a:spcAft>
                <a:spcPts val="1200"/>
              </a:spcAft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i="1" dirty="0"/>
              <a:t>What happens to CDR? CBR? Total population?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CDR</a:t>
            </a:r>
            <a:r>
              <a:rPr lang="en-US" dirty="0"/>
              <a:t> suddenly drops dramatically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0000FF"/>
                </a:solidFill>
              </a:rPr>
              <a:t>CBR</a:t>
            </a:r>
            <a:r>
              <a:rPr lang="en-US" dirty="0"/>
              <a:t> stays high 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008000"/>
                </a:solidFill>
              </a:rPr>
              <a:t>Total population </a:t>
            </a:r>
            <a:r>
              <a:rPr lang="en-US" dirty="0">
                <a:solidFill>
                  <a:srgbClr val="000000"/>
                </a:solidFill>
              </a:rPr>
              <a:t>very rapidly increases</a:t>
            </a:r>
          </a:p>
          <a:p>
            <a:endParaRPr lang="en-US" dirty="0"/>
          </a:p>
          <a:p>
            <a:r>
              <a:rPr lang="en-US" b="1" i="1" dirty="0"/>
              <a:t>What</a:t>
            </a:r>
            <a:r>
              <a:rPr lang="en-US" b="1" i="1" baseline="0" dirty="0"/>
              <a:t> country will be the 1</a:t>
            </a:r>
            <a:r>
              <a:rPr lang="en-US" b="1" i="1" baseline="30000" dirty="0"/>
              <a:t>st</a:t>
            </a:r>
            <a:r>
              <a:rPr lang="en-US" b="1" i="1" baseline="0" dirty="0"/>
              <a:t> historically to enter Stage 2? </a:t>
            </a:r>
            <a:r>
              <a:rPr lang="en-US" baseline="0" dirty="0"/>
              <a:t>(UK late 1790s, Western Europe mid-1800s, USA late 1800s)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What happens to the birth</a:t>
            </a:r>
            <a:r>
              <a:rPr lang="en-US" b="1" i="1" baseline="0" dirty="0"/>
              <a:t> rate at Stage 2 + why?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stays high</a:t>
            </a:r>
          </a:p>
          <a:p>
            <a:pPr marL="171450" indent="-171450">
              <a:buFontTx/>
              <a:buChar char="-"/>
            </a:pPr>
            <a:endParaRPr lang="en-US" b="0" i="0" baseline="0" dirty="0"/>
          </a:p>
          <a:p>
            <a:pPr marL="0" indent="0">
              <a:buFontTx/>
              <a:buNone/>
            </a:pPr>
            <a:r>
              <a:rPr lang="en-US" b="1" i="1" baseline="0" dirty="0"/>
              <a:t>What do people begin to slowly realize at this point? What is no longer true from Stage 1? 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- Children are not economic assets; they are economic burdens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Clothing, housing in </a:t>
            </a:r>
            <a:r>
              <a:rPr lang="en-US" b="0" i="0" baseline="0" dirty="0" err="1"/>
              <a:t>tenaments</a:t>
            </a:r>
            <a:r>
              <a:rPr lang="en-US" b="0" i="0" baseline="0" dirty="0"/>
              <a:t> is expensive. 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Child labor won’t make up for fact that </a:t>
            </a:r>
            <a:r>
              <a:rPr lang="en-US" b="1" i="0" baseline="0" dirty="0"/>
              <a:t>children  = LOWER standard of living </a:t>
            </a:r>
          </a:p>
          <a:p>
            <a:endParaRPr lang="en-US" b="1" i="1" baseline="0" dirty="0"/>
          </a:p>
          <a:p>
            <a:r>
              <a:rPr lang="en-US" b="1" i="1" baseline="0" dirty="0"/>
              <a:t>How does the Industrial Revolution bring down the death rate?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After the UK in 1790s, what countries enter Stage 2 next?</a:t>
            </a:r>
          </a:p>
          <a:p>
            <a:pPr lvl="1"/>
            <a:r>
              <a:rPr lang="en-US" dirty="0"/>
              <a:t>Western Europe (Belgium, Germany, </a:t>
            </a:r>
            <a:r>
              <a:rPr lang="en-US" dirty="0" err="1"/>
              <a:t>etc</a:t>
            </a:r>
            <a:r>
              <a:rPr lang="en-US" dirty="0"/>
              <a:t>): mid- 1800s</a:t>
            </a:r>
          </a:p>
          <a:p>
            <a:pPr lvl="1"/>
            <a:r>
              <a:rPr lang="en-US" dirty="0"/>
              <a:t>USA: late 1800s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Southern + Eastern Europe: early 1900s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r>
              <a:rPr lang="en-US" b="1" i="1" dirty="0"/>
              <a:t>What do all these countries have in common?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Emigration</a:t>
            </a:r>
            <a:r>
              <a:rPr lang="en-US" dirty="0"/>
              <a:t> (leaving one’s country) during Stage 2.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 </a:t>
            </a:r>
            <a:r>
              <a:rPr lang="en-US" b="1" dirty="0">
                <a:solidFill>
                  <a:srgbClr val="FF0000"/>
                </a:solidFill>
              </a:rPr>
              <a:t>modern MDCs</a:t>
            </a:r>
            <a:r>
              <a:rPr lang="en-US" dirty="0"/>
              <a:t>. Will leave Stage 2, move further along DTM.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r>
              <a:rPr lang="en-US" b="1" i="1" dirty="0"/>
              <a:t>When did LDCs enter Stage 2?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Post-WW2. </a:t>
            </a:r>
            <a:r>
              <a:rPr lang="en-US" dirty="0"/>
              <a:t>Primary reason </a:t>
            </a:r>
            <a:r>
              <a:rPr lang="en-US" b="1" dirty="0"/>
              <a:t>NOT economic development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western MDCs gave poorest countries vaccines, help w/ sanitation, etc. </a:t>
            </a:r>
            <a:r>
              <a:rPr lang="en-US" b="1" i="1" dirty="0"/>
              <a:t>Positives? Negatives?</a:t>
            </a:r>
          </a:p>
          <a:p>
            <a:pPr lvl="2"/>
            <a:r>
              <a:rPr lang="en-US" sz="2800" dirty="0"/>
              <a:t>(+) Brought CDR down; (-) same economies as before; CBRs will not follow </a:t>
            </a:r>
            <a:r>
              <a:rPr lang="en-US" sz="2800" dirty="0">
                <a:sym typeface="Wingdings"/>
              </a:rPr>
              <a:t> population exploding, but no economic development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(demographic trap)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b="1" dirty="0"/>
              <a:t>***Important to keep in mind: Stage 2</a:t>
            </a:r>
            <a:r>
              <a:rPr lang="en-US" b="1" baseline="0" dirty="0"/>
              <a:t> happens in two ways: </a:t>
            </a:r>
            <a:r>
              <a:rPr lang="en-US" baseline="0" dirty="0"/>
              <a:t>(1) Industrial Revolution; (2) Diffusion of medical tech w/ no economic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F73FE-BCF9-0445-9CBB-4E4F958F3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19EC-BA99-0348-BDA3-AAFA05C71C2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368A-B9DB-8444-808B-1641CE9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451"/>
            <a:ext cx="8937340" cy="528281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600" b="1" u="sng" dirty="0"/>
              <a:t>Objective:</a:t>
            </a:r>
            <a:r>
              <a:rPr lang="en-US" sz="3600" dirty="0"/>
              <a:t> </a:t>
            </a:r>
          </a:p>
          <a:p>
            <a:pPr lvl="1"/>
            <a:r>
              <a:rPr lang="en-US" sz="3600" dirty="0"/>
              <a:t>interpret and apply theories of population growth and decline, </a:t>
            </a:r>
          </a:p>
          <a:p>
            <a:pPr lvl="1"/>
            <a:r>
              <a:rPr lang="en-US" sz="3600" dirty="0"/>
              <a:t>understand how the DTM is used to explain population change over time + space. </a:t>
            </a:r>
          </a:p>
          <a:p>
            <a:pPr lvl="1"/>
            <a:r>
              <a:rPr lang="en-US" sz="3600" dirty="0"/>
              <a:t>identify stages of the DTM through the movement of CBR, CDR, and NIR/total pop.</a:t>
            </a:r>
            <a:endParaRPr lang="en-US" sz="3600" b="1" u="sng" dirty="0"/>
          </a:p>
          <a:p>
            <a:pPr lvl="1"/>
            <a:r>
              <a:rPr lang="en-US" sz="3600" dirty="0"/>
              <a:t>understand demographic statistics and their relationship with each other and development</a:t>
            </a:r>
          </a:p>
          <a:p>
            <a:pPr lvl="1"/>
            <a:r>
              <a:rPr lang="en-US" sz="3600" dirty="0"/>
              <a:t>understand the economic and societal factors that affect demographic statistics</a:t>
            </a:r>
          </a:p>
          <a:p>
            <a:pPr marL="457200" lvl="1" indent="0">
              <a:buNone/>
            </a:pPr>
            <a:endParaRPr lang="en-US" sz="19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63501"/>
            <a:ext cx="9143999" cy="117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Demographic Transition Model (Unit 2)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2972"/>
            <a:ext cx="9143999" cy="18074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54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478"/>
            <a:ext cx="8229600" cy="1143000"/>
          </a:xfrm>
        </p:spPr>
        <p:txBody>
          <a:bodyPr/>
          <a:lstStyle/>
          <a:p>
            <a:r>
              <a:rPr lang="en-US" b="1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" y="685801"/>
            <a:ext cx="8966285" cy="6172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b="1" i="1" dirty="0"/>
              <a:t>After the UK in 1790s, what countries enter Stage 2 next?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Western Europe (Belgium, Germany, </a:t>
            </a:r>
            <a:r>
              <a:rPr lang="en-US" dirty="0" err="1"/>
              <a:t>etc</a:t>
            </a:r>
            <a:r>
              <a:rPr lang="en-US" dirty="0"/>
              <a:t>): mid- 1800s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USA: late 1800s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Southern + Eastern Europe, Japan: early 1900s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What do all these countries have in common?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Industrialization, economic development.  This will allow them to eventually leave stage 2.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All </a:t>
            </a:r>
            <a:r>
              <a:rPr lang="en-US" b="1" dirty="0">
                <a:solidFill>
                  <a:srgbClr val="FF0000"/>
                </a:solidFill>
              </a:rPr>
              <a:t>modern MDCs</a:t>
            </a:r>
            <a:r>
              <a:rPr lang="en-US" dirty="0"/>
              <a:t> will leave Stage 2, move further along DTM.</a:t>
            </a:r>
          </a:p>
          <a:p>
            <a:pPr>
              <a:spcBef>
                <a:spcPts val="0"/>
              </a:spcBef>
            </a:pPr>
            <a:r>
              <a:rPr lang="en-US" b="1" i="1" dirty="0"/>
              <a:t>When did LDCs enter Stage 2?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Post-WW2. </a:t>
            </a:r>
            <a:r>
              <a:rPr lang="en-US" dirty="0"/>
              <a:t>Primary reason </a:t>
            </a:r>
            <a:r>
              <a:rPr lang="en-US" b="1" dirty="0"/>
              <a:t>NOT economic development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Western medicine, vaccines diffused to LDCs, help w/ sanitation, etc. </a:t>
            </a:r>
            <a:endParaRPr lang="en-US" b="1" i="1" dirty="0"/>
          </a:p>
          <a:p>
            <a:pPr lvl="2">
              <a:spcBef>
                <a:spcPts val="0"/>
              </a:spcBef>
            </a:pPr>
            <a:r>
              <a:rPr lang="en-US" sz="2800" dirty="0"/>
              <a:t>(+) Brought CDR down; (-) same economies as before; CBRs will not follow </a:t>
            </a:r>
            <a:r>
              <a:rPr lang="en-US" sz="2800" dirty="0">
                <a:sym typeface="Wingdings"/>
              </a:rPr>
              <a:t> population exploding, </a:t>
            </a:r>
            <a:r>
              <a:rPr lang="en-US" sz="2800" b="1" dirty="0">
                <a:sym typeface="Wingdings"/>
              </a:rPr>
              <a:t>BUT no economic development</a:t>
            </a:r>
            <a:r>
              <a:rPr lang="en-US" sz="2800" dirty="0">
                <a:sym typeface="Wingdings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en-US" sz="2800" b="1" dirty="0">
                <a:solidFill>
                  <a:srgbClr val="0000FF"/>
                </a:solidFill>
                <a:sym typeface="Wingdings"/>
              </a:rPr>
              <a:t>“Demographic trap”…</a:t>
            </a:r>
            <a:r>
              <a:rPr lang="en-US" sz="2800" dirty="0">
                <a:sym typeface="Wingdings"/>
              </a:rPr>
              <a:t>these countries will have difficulty bringing the CBR down because there is no economic development accompanying the drop in death rates. To be discussed later.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70"/>
            <a:ext cx="8229600" cy="7559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Countries/Regions in Stage 2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35" y="703385"/>
            <a:ext cx="4537865" cy="58908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sub-Saharan Africa: for example </a:t>
            </a:r>
            <a:r>
              <a:rPr lang="en-US" b="1" dirty="0"/>
              <a:t>Nigeria </a:t>
            </a:r>
            <a:r>
              <a:rPr lang="en-US" dirty="0"/>
              <a:t>(will overtake U.S. pop.), </a:t>
            </a:r>
          </a:p>
          <a:p>
            <a:r>
              <a:rPr lang="en-US" dirty="0"/>
              <a:t>Pakistan, Afghanistan, Palestine, Iraq </a:t>
            </a:r>
          </a:p>
          <a:p>
            <a:r>
              <a:rPr lang="en-US" dirty="0"/>
              <a:t>HOWEVER, this situation is evolving as we speak.</a:t>
            </a:r>
          </a:p>
          <a:p>
            <a:pPr lvl="1"/>
            <a:r>
              <a:rPr lang="en-US" dirty="0"/>
              <a:t>CBR is dropping in areas where it has been (until recently) stubbornly high.  </a:t>
            </a:r>
          </a:p>
          <a:p>
            <a:pPr lvl="1"/>
            <a:r>
              <a:rPr lang="en-US" dirty="0"/>
              <a:t>This includes India, Bangladesh, Central America, SE Asia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BC1BB98D-0804-4913-9C7B-AE7EA954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1" y="1309958"/>
            <a:ext cx="4537865" cy="38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**Important to Keep in Mind: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Key characteristic:  a dramatic drop in the CDR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Stage 2 happens in TWO ways:</a:t>
            </a:r>
          </a:p>
          <a:p>
            <a:pPr marL="0" indent="0">
              <a:buNone/>
            </a:pPr>
            <a:endParaRPr lang="en-US" sz="2000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MDCs = Industrial Revolution </a:t>
            </a:r>
            <a:r>
              <a:rPr lang="en-US" dirty="0"/>
              <a:t>w/ economic development (early 1800s to early 1900s as industry diffuses)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LDCs = Diffusion of medical tech after WWII </a:t>
            </a:r>
            <a:r>
              <a:rPr lang="en-US" dirty="0"/>
              <a:t>w/ no economic development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DB34-9847-4003-8BEA-3A006198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 Three</a:t>
            </a:r>
          </a:p>
        </p:txBody>
      </p:sp>
    </p:spTree>
    <p:extLst>
      <p:ext uri="{BB962C8B-B14F-4D97-AF65-F5344CB8AC3E}">
        <p14:creationId xmlns:p14="http://schemas.microsoft.com/office/powerpoint/2010/main" val="17095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Stage 3:</a:t>
            </a:r>
            <a:r>
              <a:rPr lang="en-US" b="1" dirty="0"/>
              <a:t> “Late Expansion”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7" y="1600200"/>
            <a:ext cx="8528033" cy="4525963"/>
          </a:xfrm>
        </p:spPr>
        <p:txBody>
          <a:bodyPr/>
          <a:lstStyle/>
          <a:p>
            <a:r>
              <a:rPr lang="en-US" b="1" u="sng" dirty="0"/>
              <a:t>Predict</a:t>
            </a:r>
            <a:r>
              <a:rPr lang="en-US" b="1" dirty="0"/>
              <a:t>: </a:t>
            </a:r>
            <a:r>
              <a:rPr lang="en-US" b="1" i="1" dirty="0"/>
              <a:t>What happens to the lines in Stage 3?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CDR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CBR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NIR/Total Population</a:t>
            </a:r>
            <a:r>
              <a:rPr lang="en-US" dirty="0"/>
              <a:t>) </a:t>
            </a:r>
          </a:p>
        </p:txBody>
      </p:sp>
      <p:pic>
        <p:nvPicPr>
          <p:cNvPr id="5" name="Picture 4" descr="DTMSt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" y="274638"/>
            <a:ext cx="8968127" cy="6488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0496" y="2911225"/>
            <a:ext cx="142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CBR falls (12-25) – </a:t>
            </a:r>
            <a:r>
              <a:rPr lang="en-US" sz="2000" b="1" dirty="0">
                <a:solidFill>
                  <a:srgbClr val="0000FF"/>
                </a:solidFill>
              </a:rPr>
              <a:t>2</a:t>
            </a:r>
            <a:r>
              <a:rPr lang="en-US" sz="2000" b="1" baseline="30000" dirty="0">
                <a:solidFill>
                  <a:srgbClr val="0000FF"/>
                </a:solidFill>
              </a:rPr>
              <a:t>nd</a:t>
            </a:r>
            <a:r>
              <a:rPr lang="en-US" sz="2000" b="1" dirty="0">
                <a:solidFill>
                  <a:srgbClr val="0000FF"/>
                </a:solidFill>
              </a:rPr>
              <a:t> break!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5709" y="4984244"/>
            <a:ext cx="186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CDR declining slowly  (5-12)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3221" y="1435767"/>
            <a:ext cx="231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NIR much slower (1.0-2.0%) = “demographic momentum”</a:t>
            </a:r>
          </a:p>
        </p:txBody>
      </p:sp>
    </p:spTree>
    <p:extLst>
      <p:ext uri="{BB962C8B-B14F-4D97-AF65-F5344CB8AC3E}">
        <p14:creationId xmlns:p14="http://schemas.microsoft.com/office/powerpoint/2010/main" val="19733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882"/>
            <a:ext cx="8229600" cy="1143000"/>
          </a:xfrm>
        </p:spPr>
        <p:txBody>
          <a:bodyPr/>
          <a:lstStyle/>
          <a:p>
            <a:r>
              <a:rPr lang="en-US" b="1" u="sng" dirty="0"/>
              <a:t>Stage 3:</a:t>
            </a:r>
            <a:r>
              <a:rPr lang="en-US" b="1" dirty="0"/>
              <a:t> </a:t>
            </a:r>
            <a:r>
              <a:rPr lang="en-US" dirty="0"/>
              <a:t>“Late Expansion”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715091"/>
            <a:ext cx="8916526" cy="6249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Other name: </a:t>
            </a:r>
            <a:r>
              <a:rPr lang="en-US" dirty="0"/>
              <a:t>Industrial/Maturing</a:t>
            </a:r>
          </a:p>
          <a:p>
            <a:pPr>
              <a:lnSpc>
                <a:spcPct val="110000"/>
              </a:lnSpc>
            </a:pPr>
            <a:r>
              <a:rPr lang="en-US" b="1" dirty="0"/>
              <a:t>Birth Rate (CBR)? Death Rate (CBD)? NIR?</a:t>
            </a:r>
          </a:p>
          <a:p>
            <a:pPr lvl="1">
              <a:lnSpc>
                <a:spcPct val="110000"/>
              </a:lnSpc>
            </a:pPr>
            <a:r>
              <a:rPr lang="en-US" b="1" u="sng" dirty="0">
                <a:solidFill>
                  <a:srgbClr val="0000FF"/>
                </a:solidFill>
              </a:rPr>
              <a:t>CBR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b="1" u="sng" dirty="0"/>
              <a:t>falling – 2</a:t>
            </a:r>
            <a:r>
              <a:rPr lang="en-US" b="1" u="sng" baseline="30000" dirty="0"/>
              <a:t>nd</a:t>
            </a:r>
            <a:r>
              <a:rPr lang="en-US" b="1" u="sng" dirty="0"/>
              <a:t> break</a:t>
            </a:r>
            <a:r>
              <a:rPr lang="en-US" b="1" dirty="0"/>
              <a:t> </a:t>
            </a:r>
            <a:r>
              <a:rPr lang="en-US" dirty="0"/>
              <a:t>(12-25); </a:t>
            </a:r>
            <a:r>
              <a:rPr lang="en-US" b="1" dirty="0">
                <a:solidFill>
                  <a:srgbClr val="FF0000"/>
                </a:solidFill>
              </a:rPr>
              <a:t>CDR </a:t>
            </a:r>
            <a:r>
              <a:rPr lang="en-US" b="1" dirty="0"/>
              <a:t>declines slowly </a:t>
            </a:r>
            <a:r>
              <a:rPr lang="en-US" dirty="0"/>
              <a:t>(5-12); </a:t>
            </a:r>
            <a:r>
              <a:rPr lang="en-US" b="1" dirty="0">
                <a:solidFill>
                  <a:srgbClr val="008000"/>
                </a:solidFill>
              </a:rPr>
              <a:t>Total population/NIR: </a:t>
            </a:r>
            <a:r>
              <a:rPr lang="en-US" dirty="0"/>
              <a:t>increasing but </a:t>
            </a:r>
            <a:r>
              <a:rPr lang="en-US" b="1" dirty="0"/>
              <a:t>much slower </a:t>
            </a:r>
            <a:r>
              <a:rPr lang="en-US" dirty="0"/>
              <a:t>(1.0-2.0%) = </a:t>
            </a:r>
            <a:r>
              <a:rPr lang="en-US" dirty="0">
                <a:solidFill>
                  <a:srgbClr val="00B050"/>
                </a:solidFill>
              </a:rPr>
              <a:t>“demographic momentum”</a:t>
            </a:r>
          </a:p>
          <a:p>
            <a:pPr>
              <a:lnSpc>
                <a:spcPct val="110000"/>
              </a:lnSpc>
            </a:pPr>
            <a:r>
              <a:rPr lang="en-US" b="1" dirty="0"/>
              <a:t>Reasons for lower birth rate?</a:t>
            </a:r>
          </a:p>
          <a:p>
            <a:pPr lvl="1"/>
            <a:r>
              <a:rPr lang="en-US" dirty="0"/>
              <a:t>Fewer children needed in urban environment (people realize </a:t>
            </a:r>
            <a:r>
              <a:rPr lang="en-US" b="1" dirty="0"/>
              <a:t>children = economic burdens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Tradition is waning </a:t>
            </a:r>
            <a:r>
              <a:rPr lang="en-US" dirty="0"/>
              <a:t>(secular influences, city living, beg. of birth control, </a:t>
            </a:r>
            <a:r>
              <a:rPr lang="en-US" dirty="0">
                <a:solidFill>
                  <a:srgbClr val="660066"/>
                </a:solidFill>
              </a:rPr>
              <a:t>*female empowerment late Stage 3</a:t>
            </a:r>
            <a:r>
              <a:rPr lang="en-US" dirty="0"/>
              <a:t>). 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Other forces: </a:t>
            </a:r>
            <a:r>
              <a:rPr lang="en-US" dirty="0"/>
              <a:t>Government </a:t>
            </a:r>
            <a:r>
              <a:rPr lang="en-US" b="1" dirty="0">
                <a:solidFill>
                  <a:srgbClr val="0000FF"/>
                </a:solidFill>
              </a:rPr>
              <a:t>anti-natalist </a:t>
            </a:r>
            <a:r>
              <a:rPr lang="en-US" dirty="0"/>
              <a:t>policies (China)</a:t>
            </a:r>
          </a:p>
          <a:p>
            <a:r>
              <a:rPr lang="en-US" b="1" dirty="0"/>
              <a:t>Reasons for lower death rate?</a:t>
            </a:r>
          </a:p>
          <a:p>
            <a:pPr lvl="1"/>
            <a:r>
              <a:rPr lang="en-US" dirty="0"/>
              <a:t>Medical advances, immunizations, govt. action - better sanitation (prevents cholera), lifestyle/diet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68"/>
            <a:ext cx="8229600" cy="1143000"/>
          </a:xfrm>
        </p:spPr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67" y="824840"/>
            <a:ext cx="8591585" cy="36935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world as a whole is in stage three</a:t>
            </a:r>
          </a:p>
          <a:p>
            <a:pPr lvl="1"/>
            <a:r>
              <a:rPr lang="en-US" dirty="0"/>
              <a:t>Population is growing but much slower than during the late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The curve has been bent</a:t>
            </a:r>
          </a:p>
          <a:p>
            <a:r>
              <a:rPr lang="en-US" b="1" dirty="0"/>
              <a:t>Most LDCs are now in stage three</a:t>
            </a:r>
          </a:p>
          <a:p>
            <a:pPr lvl="1"/>
            <a:r>
              <a:rPr lang="en-US" b="1" dirty="0"/>
              <a:t>Mexico</a:t>
            </a:r>
            <a:r>
              <a:rPr lang="en-US" dirty="0"/>
              <a:t>, </a:t>
            </a:r>
            <a:r>
              <a:rPr lang="en-US" b="1" dirty="0"/>
              <a:t>Brazil?</a:t>
            </a:r>
            <a:r>
              <a:rPr lang="en-US" dirty="0"/>
              <a:t> (very late stage 3, maybe even four) &amp; other parts of Central + South America, </a:t>
            </a:r>
            <a:r>
              <a:rPr lang="en-US" b="1" dirty="0"/>
              <a:t>SE Asia </a:t>
            </a:r>
            <a:r>
              <a:rPr lang="en-US" dirty="0"/>
              <a:t>(Indonesia, Thailand, Vietnam), </a:t>
            </a:r>
            <a:r>
              <a:rPr lang="en-US" b="1" dirty="0"/>
              <a:t>India, Bangladesh</a:t>
            </a:r>
            <a:r>
              <a:rPr lang="en-US" dirty="0"/>
              <a:t> (stage 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5AF85E-1A28-4AC5-8BE6-A97D5F5E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" r="9257" b="50000"/>
          <a:stretch/>
        </p:blipFill>
        <p:spPr>
          <a:xfrm>
            <a:off x="80144" y="808892"/>
            <a:ext cx="9034910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5AF85E-1A28-4AC5-8BE6-A97D5F5E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" t="50000" r="8536"/>
          <a:stretch/>
        </p:blipFill>
        <p:spPr>
          <a:xfrm>
            <a:off x="158262" y="1224329"/>
            <a:ext cx="8939747" cy="48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5AF85E-1A28-4AC5-8BE6-A97D5F5E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701748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2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Demographic 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417638"/>
            <a:ext cx="8652164" cy="5257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Theory</a:t>
            </a:r>
            <a:r>
              <a:rPr lang="en-US" dirty="0"/>
              <a:t> of how </a:t>
            </a:r>
            <a:r>
              <a:rPr lang="en-US" b="1" dirty="0">
                <a:solidFill>
                  <a:srgbClr val="0000FF"/>
                </a:solidFill>
              </a:rPr>
              <a:t>population changes </a:t>
            </a:r>
            <a:r>
              <a:rPr lang="en-US" dirty="0"/>
              <a:t>(</a:t>
            </a:r>
            <a:r>
              <a:rPr lang="en-US" b="1" dirty="0"/>
              <a:t>5 stages</a:t>
            </a:r>
            <a:r>
              <a:rPr lang="en-US" dirty="0"/>
              <a:t>) </a:t>
            </a:r>
            <a:r>
              <a:rPr lang="en-US" b="1" dirty="0">
                <a:solidFill>
                  <a:srgbClr val="0000FF"/>
                </a:solidFill>
              </a:rPr>
              <a:t>as a country develops</a:t>
            </a:r>
            <a:r>
              <a:rPr lang="en-US" dirty="0"/>
              <a:t> (from high birth/death rates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low birth/death rates).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solidFill>
                  <a:srgbClr val="FF0000"/>
                </a:solidFill>
              </a:rPr>
              <a:t>Displays changes in CBR, CDR, NIR as country develops.</a:t>
            </a:r>
          </a:p>
          <a:p>
            <a:pPr lvl="2">
              <a:spcAft>
                <a:spcPts val="1200"/>
              </a:spcAft>
            </a:pPr>
            <a:r>
              <a:rPr lang="en-US" sz="2200" i="1" dirty="0"/>
              <a:t>Also provides insight into migration, fertility, economic dev., industry/urbanization, labor, politics, + </a:t>
            </a:r>
            <a:r>
              <a:rPr lang="en-US" sz="2200" b="1" i="1" u="sng" dirty="0"/>
              <a:t>female empowerment.</a:t>
            </a:r>
          </a:p>
          <a:p>
            <a:r>
              <a:rPr lang="en-US" b="1" dirty="0">
                <a:solidFill>
                  <a:srgbClr val="FF0000"/>
                </a:solidFill>
              </a:rPr>
              <a:t>As APHG students, you should begin talking about countries based on where they are on the DTM. </a:t>
            </a:r>
          </a:p>
          <a:p>
            <a:pPr lvl="1"/>
            <a:r>
              <a:rPr lang="en-US" sz="2600" i="1" dirty="0"/>
              <a:t>By placing a country on the DTM, you are defining the </a:t>
            </a:r>
            <a:r>
              <a:rPr lang="en-US" sz="2600" b="1" i="1" dirty="0"/>
              <a:t>population dynamics </a:t>
            </a:r>
            <a:r>
              <a:rPr lang="en-US" sz="2600" i="1" dirty="0"/>
              <a:t>+ </a:t>
            </a:r>
            <a:r>
              <a:rPr lang="en-US" sz="2600" b="1" i="1" dirty="0"/>
              <a:t>economic context </a:t>
            </a:r>
            <a:r>
              <a:rPr lang="en-US" sz="2600" i="1" dirty="0"/>
              <a:t>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19801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5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**Important to Keep in Mind: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037492"/>
            <a:ext cx="8950569" cy="508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Key characteristic:  a dramatic drop in the CBR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But, Demographic momentum: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Population will continue to grow until TWO generations have children at or below replacement rate.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Replacement rate </a:t>
            </a:r>
            <a:r>
              <a:rPr lang="en-US" b="1" dirty="0"/>
              <a:t>is a TFR (total fertility rate) of and average of 2.1 children per women over their lifetime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b="1" dirty="0"/>
              <a:t>Demographic momentum happens when a society approaches replacement rate but its population is still growing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DB34-9847-4003-8BEA-3A006198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 Four</a:t>
            </a:r>
          </a:p>
        </p:txBody>
      </p:sp>
    </p:spTree>
    <p:extLst>
      <p:ext uri="{BB962C8B-B14F-4D97-AF65-F5344CB8AC3E}">
        <p14:creationId xmlns:p14="http://schemas.microsoft.com/office/powerpoint/2010/main" val="401702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Stage 4</a:t>
            </a:r>
            <a:r>
              <a:rPr lang="en-US" b="1" dirty="0"/>
              <a:t>: “Low Stationary”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248508"/>
            <a:ext cx="8749848" cy="5279614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What does “Low Stationary” mean </a:t>
            </a:r>
            <a:r>
              <a:rPr lang="en-US" b="1" i="1" dirty="0"/>
              <a:t>for CBR + CBD rates + total population/NIR? </a:t>
            </a:r>
          </a:p>
          <a:p>
            <a:pPr lvl="1"/>
            <a:r>
              <a:rPr lang="en-US" dirty="0"/>
              <a:t>Hint: Stage 1 = “High Stationary”</a:t>
            </a:r>
          </a:p>
          <a:p>
            <a:pPr lvl="1"/>
            <a:r>
              <a:rPr lang="en-US" i="1" dirty="0"/>
              <a:t>How will lines be similar to/diff from Stage 1?</a:t>
            </a:r>
          </a:p>
          <a:p>
            <a:pPr lvl="1"/>
            <a:endParaRPr lang="en-US" i="1" dirty="0"/>
          </a:p>
          <a:p>
            <a:r>
              <a:rPr lang="en-US" b="1" i="1" dirty="0"/>
              <a:t>Birth Rate (CBR)? Death Rate (CBD)? Total Population (NIR)?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CBR: </a:t>
            </a:r>
            <a:r>
              <a:rPr lang="en-US" dirty="0"/>
              <a:t>Low (8-16)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CDR: </a:t>
            </a:r>
            <a:r>
              <a:rPr lang="en-US" dirty="0"/>
              <a:t>Low (5-12)</a:t>
            </a:r>
          </a:p>
          <a:p>
            <a:pPr marL="457200" lvl="1" indent="0">
              <a:buNone/>
            </a:pPr>
            <a:r>
              <a:rPr lang="en-US" b="1" dirty="0"/>
              <a:t>*Low rates </a:t>
            </a:r>
            <a:r>
              <a:rPr lang="en-US" dirty="0"/>
              <a:t>= stable or slow increase </a:t>
            </a:r>
            <a:r>
              <a:rPr lang="en-US" b="1" dirty="0">
                <a:solidFill>
                  <a:srgbClr val="008000"/>
                </a:solidFill>
              </a:rPr>
              <a:t>(NIR: 0-1.0%)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FF"/>
                </a:solidFill>
              </a:rPr>
              <a:t>*CBR = </a:t>
            </a:r>
            <a:r>
              <a:rPr lang="en-US" b="1" dirty="0">
                <a:solidFill>
                  <a:srgbClr val="FF0000"/>
                </a:solidFill>
              </a:rPr>
              <a:t>CDR =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>
                <a:sym typeface="Wingdings"/>
              </a:rPr>
              <a:t>Zero Population Growth (ZPG)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523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01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Stage 4</a:t>
            </a:r>
            <a:r>
              <a:rPr lang="en-US" b="1" dirty="0"/>
              <a:t>: “Low Stationary”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16" y="1417638"/>
            <a:ext cx="8547878" cy="511048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What does “Low</a:t>
            </a:r>
            <a:endParaRPr lang="en-US" b="1" i="1" dirty="0"/>
          </a:p>
        </p:txBody>
      </p:sp>
      <p:pic>
        <p:nvPicPr>
          <p:cNvPr id="4" name="Picture 3" descr="DTMStag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" y="990248"/>
            <a:ext cx="8888606" cy="4877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7576" y="2142020"/>
            <a:ext cx="179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Stable/low NIR (0-1.0%)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4276" y="4158773"/>
            <a:ext cx="142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CBR = </a:t>
            </a:r>
            <a:r>
              <a:rPr lang="en-US" sz="2000" dirty="0">
                <a:solidFill>
                  <a:srgbClr val="FF0000"/>
                </a:solidFill>
              </a:rPr>
              <a:t>CBD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0"/>
            <a:ext cx="8229600" cy="64927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Stage 4</a:t>
            </a:r>
            <a:r>
              <a:rPr lang="en-US" b="1" dirty="0"/>
              <a:t>: </a:t>
            </a:r>
            <a:r>
              <a:rPr lang="en-US" dirty="0"/>
              <a:t>“Low Stationary”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21" y="879231"/>
            <a:ext cx="9005079" cy="59787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Other name: </a:t>
            </a:r>
            <a:r>
              <a:rPr lang="en-US" dirty="0"/>
              <a:t>Tertiary/Mature/Post-Industrial</a:t>
            </a:r>
          </a:p>
          <a:p>
            <a:pPr>
              <a:lnSpc>
                <a:spcPct val="110000"/>
              </a:lnSpc>
            </a:pPr>
            <a:r>
              <a:rPr lang="en-US" b="1" dirty="0"/>
              <a:t>Birth Rate (CBR)? Death Rate (CBD)? NIR?</a:t>
            </a:r>
          </a:p>
          <a:p>
            <a:pPr lvl="1">
              <a:lnSpc>
                <a:spcPct val="110000"/>
              </a:lnSpc>
            </a:pPr>
            <a:r>
              <a:rPr lang="en-US" b="1" u="sng" dirty="0">
                <a:solidFill>
                  <a:srgbClr val="0000FF"/>
                </a:solidFill>
              </a:rPr>
              <a:t>CBR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low(8-16), </a:t>
            </a:r>
            <a:r>
              <a:rPr lang="en-US" b="1" u="sng" dirty="0">
                <a:solidFill>
                  <a:srgbClr val="FF0000"/>
                </a:solidFill>
              </a:rPr>
              <a:t>CDR</a:t>
            </a:r>
            <a:r>
              <a:rPr lang="en-US" dirty="0">
                <a:solidFill>
                  <a:srgbClr val="000000"/>
                </a:solidFill>
              </a:rPr>
              <a:t> low (5-12)</a:t>
            </a:r>
            <a:endParaRPr lang="en-US" b="1" u="sng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0000FF"/>
                </a:solidFill>
              </a:rPr>
              <a:t>CBR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CDR =</a:t>
            </a:r>
            <a:r>
              <a:rPr lang="en-US" b="1" dirty="0">
                <a:sym typeface="Wingdings"/>
              </a:rPr>
              <a:t> Zero Population Growth (ZPG)** </a:t>
            </a:r>
          </a:p>
          <a:p>
            <a:pPr lvl="2">
              <a:lnSpc>
                <a:spcPct val="110000"/>
              </a:lnSpc>
            </a:pPr>
            <a:r>
              <a:rPr lang="en-US" b="1" dirty="0">
                <a:sym typeface="Wingdings"/>
              </a:rPr>
              <a:t>Dying grandparents are replaced by children, demographic momentum has run its course, second generation to be at replacement rate fertility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008000"/>
                </a:solidFill>
              </a:rPr>
              <a:t>Total population/NIR: </a:t>
            </a:r>
            <a:r>
              <a:rPr lang="en-US" dirty="0"/>
              <a:t>stable/low (0-1.0%)</a:t>
            </a:r>
          </a:p>
          <a:p>
            <a:pPr>
              <a:lnSpc>
                <a:spcPct val="110000"/>
              </a:lnSpc>
            </a:pPr>
            <a:r>
              <a:rPr lang="en-US" b="1" dirty="0"/>
              <a:t>Reasons for low birth rate?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660066"/>
                </a:solidFill>
              </a:rPr>
              <a:t>*Gender empowerment</a:t>
            </a:r>
            <a:r>
              <a:rPr lang="en-US" dirty="0"/>
              <a:t>, family planning, later marriages, less traditional values (secular, urban influences), govt. encourages </a:t>
            </a:r>
            <a:r>
              <a:rPr lang="en-US" b="1" dirty="0"/>
              <a:t>population control (anti-natalist policies)</a:t>
            </a:r>
          </a:p>
          <a:p>
            <a:r>
              <a:rPr lang="en-US" b="1" dirty="0"/>
              <a:t>Reasons for low death rate?</a:t>
            </a:r>
          </a:p>
          <a:p>
            <a:pPr lvl="1"/>
            <a:r>
              <a:rPr lang="en-US" dirty="0"/>
              <a:t>Lifestyle changes (diet, exercise), good healthcare - improved treatment for chronic diseases extends life expectancy (Lipitor for high cholesterol lowers risk of strokes)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460"/>
            <a:ext cx="9144000" cy="4826803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/>
              <a:buChar char="•"/>
            </a:pPr>
            <a:r>
              <a:rPr lang="en-US" b="1" dirty="0"/>
              <a:t>USA, UK</a:t>
            </a:r>
            <a:r>
              <a:rPr lang="en-US" dirty="0"/>
              <a:t>, </a:t>
            </a:r>
            <a:r>
              <a:rPr lang="en-US" b="1" dirty="0"/>
              <a:t>France</a:t>
            </a:r>
            <a:r>
              <a:rPr lang="en-US" dirty="0"/>
              <a:t>, </a:t>
            </a:r>
            <a:r>
              <a:rPr lang="en-US" b="1" dirty="0"/>
              <a:t>Canada, Scandinavia, other N/W Europe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Immigrant birth rates keeps US, UK, France in stage 4, </a:t>
            </a:r>
          </a:p>
          <a:p>
            <a:pPr lvl="2">
              <a:spcBef>
                <a:spcPts val="0"/>
              </a:spcBef>
            </a:pPr>
            <a:r>
              <a:rPr lang="en-US" dirty="0"/>
              <a:t>Migration itself doesn’t count but….</a:t>
            </a:r>
          </a:p>
          <a:p>
            <a:pPr lvl="2">
              <a:spcBef>
                <a:spcPts val="0"/>
              </a:spcBef>
            </a:pPr>
            <a:r>
              <a:rPr lang="en-US" dirty="0"/>
              <a:t>immigrants bring higher CBR with them from native countries.</a:t>
            </a:r>
          </a:p>
          <a:p>
            <a:pPr lvl="2">
              <a:spcBef>
                <a:spcPts val="0"/>
              </a:spcBef>
            </a:pPr>
            <a:r>
              <a:rPr lang="en-US" dirty="0"/>
              <a:t>Former colonial countries have a more consistent immigrant stream so UK, France, the Dutch are in four while Germany without former colonies struggles in five.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657167"/>
            <a:ext cx="357473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2" y="3836428"/>
            <a:ext cx="2425585" cy="1265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768" y="4657167"/>
            <a:ext cx="3292502" cy="1894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906" y="4398680"/>
            <a:ext cx="1812894" cy="9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DB34-9847-4003-8BEA-3A006198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 Five</a:t>
            </a:r>
          </a:p>
        </p:txBody>
      </p:sp>
    </p:spTree>
    <p:extLst>
      <p:ext uri="{BB962C8B-B14F-4D97-AF65-F5344CB8AC3E}">
        <p14:creationId xmlns:p14="http://schemas.microsoft.com/office/powerpoint/2010/main" val="193869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Stage 5</a:t>
            </a:r>
            <a:r>
              <a:rPr lang="en-US" b="1" dirty="0"/>
              <a:t>:  Declining/Theoretical?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9" y="1600199"/>
            <a:ext cx="8661002" cy="5104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countries in Stage 5 trying to fight it.</a:t>
            </a:r>
          </a:p>
          <a:p>
            <a:r>
              <a:rPr lang="en-US" b="1" i="1" dirty="0"/>
              <a:t>Why might Stage 5 be a bad place to be?</a:t>
            </a:r>
          </a:p>
          <a:p>
            <a:pPr lvl="1"/>
            <a:r>
              <a:rPr lang="en-US" i="1" dirty="0"/>
              <a:t>What is so bad about having a declining population?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*Can mean economic decline. Less customers, workers, lower GNI!</a:t>
            </a:r>
          </a:p>
          <a:p>
            <a:endParaRPr lang="en-US" i="1" dirty="0"/>
          </a:p>
          <a:p>
            <a:r>
              <a:rPr lang="en-US" b="1" dirty="0"/>
              <a:t>Birth rates? Death rates? Total Pop/NIR?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CBR = </a:t>
            </a:r>
            <a:r>
              <a:rPr lang="en-US" b="1" dirty="0"/>
              <a:t>VERY</a:t>
            </a:r>
            <a:r>
              <a:rPr lang="en-US" dirty="0"/>
              <a:t> low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CDR = </a:t>
            </a:r>
            <a:r>
              <a:rPr lang="en-US" dirty="0"/>
              <a:t>Low, </a:t>
            </a:r>
            <a:r>
              <a:rPr lang="en-US" b="1" dirty="0"/>
              <a:t>possibly going up</a:t>
            </a:r>
            <a:r>
              <a:rPr lang="en-US" dirty="0"/>
              <a:t>/ increasing.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NIR = </a:t>
            </a:r>
            <a:r>
              <a:rPr lang="en-US" dirty="0">
                <a:solidFill>
                  <a:srgbClr val="000000"/>
                </a:solidFill>
              </a:rPr>
              <a:t>declining/ negative NIR (&lt; 0%)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67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Stage 5</a:t>
            </a:r>
            <a:r>
              <a:rPr lang="en-US" b="1" dirty="0"/>
              <a:t>:  Declining/Theoretical?</a:t>
            </a:r>
          </a:p>
        </p:txBody>
      </p:sp>
      <p:pic>
        <p:nvPicPr>
          <p:cNvPr id="4" name="Picture 3" descr="DTMStage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13"/>
            <a:ext cx="9144000" cy="4183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236686-0DD6-46E0-B4EF-631885084830}"/>
              </a:ext>
            </a:extLst>
          </p:cNvPr>
          <p:cNvSpPr txBox="1"/>
          <p:nvPr/>
        </p:nvSpPr>
        <p:spPr>
          <a:xfrm>
            <a:off x="7476189" y="3075057"/>
            <a:ext cx="133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negative </a:t>
            </a:r>
          </a:p>
          <a:p>
            <a:r>
              <a:rPr lang="en-US" sz="2000" dirty="0">
                <a:solidFill>
                  <a:srgbClr val="008000"/>
                </a:solidFill>
              </a:rPr>
              <a:t>NIR (&lt;0%)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850FD-F6DC-4A80-84DA-42E4FA6D0013}"/>
              </a:ext>
            </a:extLst>
          </p:cNvPr>
          <p:cNvSpPr txBox="1"/>
          <p:nvPr/>
        </p:nvSpPr>
        <p:spPr>
          <a:xfrm>
            <a:off x="7476189" y="4652133"/>
            <a:ext cx="171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CDR low, could increase (10-15)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D157E-E998-4EAE-8263-3B7711BA692E}"/>
              </a:ext>
            </a:extLst>
          </p:cNvPr>
          <p:cNvSpPr txBox="1"/>
          <p:nvPr/>
        </p:nvSpPr>
        <p:spPr>
          <a:xfrm>
            <a:off x="7585410" y="5977637"/>
            <a:ext cx="171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CBR very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low (&lt;10)</a:t>
            </a:r>
          </a:p>
        </p:txBody>
      </p:sp>
    </p:spTree>
    <p:extLst>
      <p:ext uri="{BB962C8B-B14F-4D97-AF65-F5344CB8AC3E}">
        <p14:creationId xmlns:p14="http://schemas.microsoft.com/office/powerpoint/2010/main" val="26318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Stage 5</a:t>
            </a:r>
            <a:r>
              <a:rPr lang="en-US" dirty="0"/>
              <a:t>: </a:t>
            </a:r>
            <a:r>
              <a:rPr lang="en-US" b="1" dirty="0"/>
              <a:t>Examples?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11" y="1600200"/>
            <a:ext cx="8878578" cy="4525963"/>
          </a:xfrm>
        </p:spPr>
        <p:txBody>
          <a:bodyPr/>
          <a:lstStyle/>
          <a:p>
            <a:r>
              <a:rPr lang="en-US" b="1" dirty="0"/>
              <a:t>Germany</a:t>
            </a:r>
            <a:r>
              <a:rPr lang="en-US" dirty="0"/>
              <a:t>, </a:t>
            </a:r>
            <a:r>
              <a:rPr lang="en-US" b="1" dirty="0"/>
              <a:t>Japan</a:t>
            </a:r>
            <a:r>
              <a:rPr lang="en-US" dirty="0"/>
              <a:t>, </a:t>
            </a:r>
            <a:r>
              <a:rPr lang="en-US" b="1" dirty="0"/>
              <a:t>Italy</a:t>
            </a:r>
            <a:r>
              <a:rPr lang="en-US" dirty="0"/>
              <a:t>, Eastern Europe – </a:t>
            </a:r>
            <a:r>
              <a:rPr lang="en-US" b="1" dirty="0"/>
              <a:t>Russia (?)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9873"/>
            <a:ext cx="4345168" cy="2500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62" y="4999774"/>
            <a:ext cx="2220089" cy="1335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299" y="2889695"/>
            <a:ext cx="3905990" cy="3180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78" y="2525262"/>
            <a:ext cx="1860336" cy="1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Demographic 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" y="1833277"/>
            <a:ext cx="8780685" cy="4053907"/>
          </a:xfrm>
        </p:spPr>
        <p:txBody>
          <a:bodyPr>
            <a:noAutofit/>
          </a:bodyPr>
          <a:lstStyle/>
          <a:p>
            <a:r>
              <a:rPr lang="en-US" sz="3600" dirty="0"/>
              <a:t>Assign </a:t>
            </a:r>
            <a:r>
              <a:rPr lang="en-US" sz="3600" b="1" dirty="0">
                <a:solidFill>
                  <a:srgbClr val="FF0000"/>
                </a:solidFill>
              </a:rPr>
              <a:t>CDR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00FF"/>
                </a:solidFill>
              </a:rPr>
              <a:t>CBR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8000"/>
                </a:solidFill>
              </a:rPr>
              <a:t>Total Population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/>
              <a:t>colors. Label them on your paper (see above). </a:t>
            </a:r>
          </a:p>
          <a:p>
            <a:r>
              <a:rPr lang="en-US" sz="3600" dirty="0"/>
              <a:t>WRITE SMALL. </a:t>
            </a:r>
          </a:p>
          <a:p>
            <a:r>
              <a:rPr lang="en-US" sz="3600" dirty="0"/>
              <a:t>We will start with </a:t>
            </a:r>
            <a:r>
              <a:rPr lang="en-US" sz="3600" b="1" u="sng" dirty="0"/>
              <a:t>Stage 1: 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What is </a:t>
            </a:r>
            <a:r>
              <a:rPr lang="en-US" sz="3600" b="1" u="sng" dirty="0">
                <a:solidFill>
                  <a:srgbClr val="FF0000"/>
                </a:solidFill>
              </a:rPr>
              <a:t>CDR</a:t>
            </a:r>
            <a:r>
              <a:rPr lang="en-US" sz="3600" dirty="0">
                <a:solidFill>
                  <a:srgbClr val="000000"/>
                </a:solidFill>
              </a:rPr>
              <a:t> + </a:t>
            </a:r>
            <a:r>
              <a:rPr lang="en-US" sz="3600" b="1" u="sng" dirty="0">
                <a:solidFill>
                  <a:srgbClr val="0000FF"/>
                </a:solidFill>
              </a:rPr>
              <a:t>CBR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How is each measured?</a:t>
            </a:r>
            <a:endParaRPr lang="en-US" sz="3200" b="1" dirty="0">
              <a:solidFill>
                <a:srgbClr val="FF0000"/>
              </a:solidFill>
            </a:endParaRPr>
          </a:p>
          <a:p>
            <a:pPr lvl="2"/>
            <a:r>
              <a:rPr lang="en-US" sz="3600" b="1" dirty="0">
                <a:solidFill>
                  <a:srgbClr val="0000FF"/>
                </a:solidFill>
              </a:rPr>
              <a:t>CBR = # of live births / 1,000 </a:t>
            </a:r>
            <a:r>
              <a:rPr lang="en-US" sz="3600" b="1" dirty="0" err="1">
                <a:solidFill>
                  <a:srgbClr val="0000FF"/>
                </a:solidFill>
              </a:rPr>
              <a:t>ppl</a:t>
            </a:r>
            <a:r>
              <a:rPr lang="en-US" sz="3600" b="1" dirty="0">
                <a:solidFill>
                  <a:srgbClr val="0000FF"/>
                </a:solidFill>
              </a:rPr>
              <a:t> per </a:t>
            </a:r>
            <a:r>
              <a:rPr lang="en-US" sz="3600" b="1" dirty="0" err="1">
                <a:solidFill>
                  <a:srgbClr val="0000FF"/>
                </a:solidFill>
              </a:rPr>
              <a:t>yr</a:t>
            </a:r>
            <a:endParaRPr lang="en-US" sz="3600" b="1" dirty="0">
              <a:solidFill>
                <a:srgbClr val="FF0000"/>
              </a:solidFill>
            </a:endParaRPr>
          </a:p>
          <a:p>
            <a:pPr lvl="2"/>
            <a:r>
              <a:rPr lang="en-US" sz="3600" b="1" dirty="0">
                <a:solidFill>
                  <a:srgbClr val="FF0000"/>
                </a:solidFill>
              </a:rPr>
              <a:t>CDR = # of deaths / 1,000 ppl per year</a:t>
            </a:r>
          </a:p>
        </p:txBody>
      </p:sp>
      <p:pic>
        <p:nvPicPr>
          <p:cNvPr id="4" name="Picture 3" descr="lab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0534"/>
            <a:ext cx="8176475" cy="7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854"/>
          </a:xfrm>
        </p:spPr>
        <p:txBody>
          <a:bodyPr/>
          <a:lstStyle/>
          <a:p>
            <a:r>
              <a:rPr lang="en-US" b="1" u="sng" dirty="0"/>
              <a:t>Stage 5</a:t>
            </a:r>
            <a:r>
              <a:rPr lang="en-US" dirty="0"/>
              <a:t>: </a:t>
            </a:r>
            <a:r>
              <a:rPr lang="en-US" b="1" dirty="0"/>
              <a:t>“Declining”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585"/>
            <a:ext cx="9144000" cy="5514853"/>
          </a:xfrm>
        </p:spPr>
        <p:txBody>
          <a:bodyPr>
            <a:normAutofit/>
          </a:bodyPr>
          <a:lstStyle/>
          <a:p>
            <a:r>
              <a:rPr lang="en-US" b="1" dirty="0"/>
              <a:t>Reasons for very low birth rates </a:t>
            </a:r>
            <a:r>
              <a:rPr lang="en-US" b="1" dirty="0">
                <a:solidFill>
                  <a:srgbClr val="0000FF"/>
                </a:solidFill>
              </a:rPr>
              <a:t>(CBR)</a:t>
            </a:r>
            <a:r>
              <a:rPr lang="en-US" b="1" dirty="0"/>
              <a:t>?</a:t>
            </a:r>
          </a:p>
          <a:p>
            <a:pPr lvl="1"/>
            <a:r>
              <a:rPr lang="en-US" sz="3200" dirty="0"/>
              <a:t>Continuation of stage 4 trends</a:t>
            </a:r>
          </a:p>
          <a:p>
            <a:pPr lvl="2"/>
            <a:r>
              <a:rPr lang="en-US" sz="2800" dirty="0"/>
              <a:t>Female empowerment, economic cost of children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*Pessimism over bleak future </a:t>
            </a:r>
            <a:r>
              <a:rPr lang="en-US" sz="2800" dirty="0"/>
              <a:t>(</a:t>
            </a:r>
            <a:r>
              <a:rPr lang="en-US" sz="2800" b="1" dirty="0"/>
              <a:t>Russia, Eastern Europe </a:t>
            </a:r>
            <a:r>
              <a:rPr lang="en-US" sz="2800" dirty="0"/>
              <a:t>– see similar pattern in “Rustbelt” states of US). </a:t>
            </a:r>
            <a:r>
              <a:rPr lang="en-US" sz="2800" i="1" dirty="0"/>
              <a:t>No kids b/c why would you bring kids into declining future?</a:t>
            </a:r>
          </a:p>
          <a:p>
            <a:r>
              <a:rPr lang="en-US" b="1" dirty="0"/>
              <a:t>Reasons for death rates </a:t>
            </a:r>
            <a:r>
              <a:rPr lang="en-US" b="1" dirty="0">
                <a:solidFill>
                  <a:srgbClr val="FF0000"/>
                </a:solidFill>
              </a:rPr>
              <a:t>(CDR)</a:t>
            </a:r>
            <a:r>
              <a:rPr lang="en-US" b="1" dirty="0"/>
              <a:t>?</a:t>
            </a:r>
          </a:p>
          <a:p>
            <a:pPr lvl="1"/>
            <a:r>
              <a:rPr lang="en-US" sz="3200" dirty="0"/>
              <a:t>Large </a:t>
            </a:r>
            <a:r>
              <a:rPr lang="en-US" sz="3200" b="1" dirty="0"/>
              <a:t>elderly population </a:t>
            </a:r>
            <a:r>
              <a:rPr lang="en-US" sz="3200" dirty="0"/>
              <a:t>increases death rate</a:t>
            </a:r>
          </a:p>
        </p:txBody>
      </p:sp>
    </p:spTree>
    <p:extLst>
      <p:ext uri="{BB962C8B-B14F-4D97-AF65-F5344CB8AC3E}">
        <p14:creationId xmlns:p14="http://schemas.microsoft.com/office/powerpoint/2010/main" val="35537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61"/>
            <a:ext cx="8229600" cy="7628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Ways to face stage 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685800"/>
            <a:ext cx="8968154" cy="6172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Allow immigrants to come </a:t>
            </a:r>
            <a:r>
              <a:rPr lang="en-US" dirty="0"/>
              <a:t>(Germany).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Immigration itself is not included on the DTM?  But….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Immigration can offset declining birthrates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Immigrants often bring birthrate from their country of origin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keeps US, UK, France in stage 4;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Pro-natalist policies </a:t>
            </a:r>
            <a:r>
              <a:rPr lang="en-US" dirty="0"/>
              <a:t>– encouraging childbirth as a positive thing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“Do it for Denmark”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Russia has increased its birth rates in the last decade.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Automation, vending machines </a:t>
            </a:r>
            <a:r>
              <a:rPr lang="en-US" dirty="0"/>
              <a:t>(Japan)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Japan has liberalized immigration laws but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Immigration remains unpopular with people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Japanese believe in homogeneity; sameness of population.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Naturalization (citizenship) and other laws are more strict.</a:t>
            </a:r>
          </a:p>
        </p:txBody>
      </p:sp>
    </p:spTree>
    <p:extLst>
      <p:ext uri="{BB962C8B-B14F-4D97-AF65-F5344CB8AC3E}">
        <p14:creationId xmlns:p14="http://schemas.microsoft.com/office/powerpoint/2010/main" val="16050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618"/>
            <a:ext cx="4022163" cy="1143000"/>
          </a:xfrm>
        </p:spPr>
        <p:txBody>
          <a:bodyPr/>
          <a:lstStyle/>
          <a:p>
            <a:r>
              <a:rPr lang="en-US" b="1" dirty="0"/>
              <a:t>Solutions?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01" y="3458228"/>
            <a:ext cx="5131391" cy="2960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3405"/>
            <a:ext cx="5079334" cy="3372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201" y="328503"/>
            <a:ext cx="5422799" cy="27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DB34-9847-4003-8BEA-3A006198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 One</a:t>
            </a:r>
          </a:p>
        </p:txBody>
      </p:sp>
    </p:spTree>
    <p:extLst>
      <p:ext uri="{BB962C8B-B14F-4D97-AF65-F5344CB8AC3E}">
        <p14:creationId xmlns:p14="http://schemas.microsoft.com/office/powerpoint/2010/main" val="238232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19"/>
            <a:ext cx="8229600" cy="1143000"/>
          </a:xfrm>
        </p:spPr>
        <p:txBody>
          <a:bodyPr/>
          <a:lstStyle/>
          <a:p>
            <a:r>
              <a:rPr lang="en-US" b="1" u="sng" dirty="0"/>
              <a:t>Stage 1</a:t>
            </a:r>
            <a:r>
              <a:rPr lang="en-US" b="1" dirty="0"/>
              <a:t>: “High Stationary”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3018"/>
            <a:ext cx="9144000" cy="592717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Other names: </a:t>
            </a:r>
            <a:r>
              <a:rPr lang="en-US" dirty="0"/>
              <a:t>Hunting/gathering; Early Agricultural</a:t>
            </a:r>
          </a:p>
          <a:p>
            <a:pPr>
              <a:spcAft>
                <a:spcPts val="600"/>
              </a:spcAft>
            </a:pPr>
            <a:r>
              <a:rPr lang="en-US" b="1" dirty="0"/>
              <a:t>No country in world is @ Stage 1</a:t>
            </a:r>
            <a:r>
              <a:rPr lang="en-US" dirty="0"/>
              <a:t>, but *</a:t>
            </a:r>
            <a:r>
              <a:rPr lang="en-US" b="1" dirty="0">
                <a:solidFill>
                  <a:srgbClr val="000000"/>
                </a:solidFill>
              </a:rPr>
              <a:t>most of human history was Stage 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(hundreds of thousands of years). </a:t>
            </a:r>
          </a:p>
          <a:p>
            <a:r>
              <a:rPr lang="en-US" b="1" dirty="0"/>
              <a:t>Examples: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Most of human history, today only a few remote groups (Amazon rainforest tribe), only countries that are in temporary crisis</a:t>
            </a:r>
          </a:p>
          <a:p>
            <a:r>
              <a:rPr lang="en-US" b="1" dirty="0"/>
              <a:t>Birth Rate (CBR) + Death Rate (CBD)?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CBR: </a:t>
            </a:r>
            <a:r>
              <a:rPr lang="en-US" u="sng" dirty="0">
                <a:solidFill>
                  <a:srgbClr val="FF0000"/>
                </a:solidFill>
              </a:rPr>
              <a:t>High</a:t>
            </a:r>
            <a:r>
              <a:rPr lang="en-US" dirty="0"/>
              <a:t> (&gt;25)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CDR: </a:t>
            </a:r>
            <a:r>
              <a:rPr lang="en-US" u="sng" dirty="0">
                <a:solidFill>
                  <a:srgbClr val="FF0000"/>
                </a:solidFill>
              </a:rPr>
              <a:t>High</a:t>
            </a:r>
            <a:r>
              <a:rPr lang="en-US" dirty="0"/>
              <a:t> (&gt;25)</a:t>
            </a:r>
          </a:p>
        </p:txBody>
      </p:sp>
    </p:spTree>
    <p:extLst>
      <p:ext uri="{BB962C8B-B14F-4D97-AF65-F5344CB8AC3E}">
        <p14:creationId xmlns:p14="http://schemas.microsoft.com/office/powerpoint/2010/main" val="15973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355248" y="29645"/>
            <a:ext cx="5995019" cy="708909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Stage 1:</a:t>
            </a:r>
          </a:p>
        </p:txBody>
      </p:sp>
      <p:pic>
        <p:nvPicPr>
          <p:cNvPr id="17" name="Picture 16" descr="DTMSt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4" y="356530"/>
            <a:ext cx="3098800" cy="61341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39594" y="738555"/>
            <a:ext cx="5478340" cy="652389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800" b="1" i="1" dirty="0"/>
              <a:t>Reasons for CBR + CDR?</a:t>
            </a:r>
          </a:p>
          <a:p>
            <a:r>
              <a:rPr lang="en-US" b="1" dirty="0"/>
              <a:t>Reasons for birth rate: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Children = $ economic assets </a:t>
            </a:r>
            <a:r>
              <a:rPr lang="en-US" dirty="0"/>
              <a:t>(source of labor; more children = more crops.)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High IMR</a:t>
            </a:r>
          </a:p>
          <a:p>
            <a:pPr lvl="2"/>
            <a:r>
              <a:rPr lang="en-US" b="1" dirty="0"/>
              <a:t>High CBR, parents compensate for expected deaths among children by having more children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Religious or social traditions; lack of *female empowerment</a:t>
            </a:r>
          </a:p>
          <a:p>
            <a:r>
              <a:rPr lang="en-US" b="1" dirty="0"/>
              <a:t>Reasons for death rate: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“Age of pestilence and famine”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“Lives short, brutal, hungry”</a:t>
            </a:r>
          </a:p>
          <a:p>
            <a:pPr lvl="1"/>
            <a:r>
              <a:rPr lang="en-US" dirty="0"/>
              <a:t>Disease (pandemics, plague, famine/hunger, drought, constant war, childbirth dangerous – </a:t>
            </a:r>
            <a:r>
              <a:rPr lang="en-US" b="1" dirty="0">
                <a:solidFill>
                  <a:srgbClr val="FF0000"/>
                </a:solidFill>
              </a:rPr>
              <a:t>MMR/IMR high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modern medicine. </a:t>
            </a:r>
          </a:p>
          <a:p>
            <a:r>
              <a:rPr lang="en-US" b="1" dirty="0"/>
              <a:t>If both rates are high, what your Natural Increase (NIR)?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Stationary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(-0.1 –  1.9%) </a:t>
            </a:r>
          </a:p>
          <a:p>
            <a:pPr lvl="1"/>
            <a:r>
              <a:rPr lang="en-US" dirty="0"/>
              <a:t>High CBR + CDR = </a:t>
            </a:r>
            <a:r>
              <a:rPr lang="en-US" b="1" dirty="0"/>
              <a:t>low overall population; not growing fast </a:t>
            </a:r>
            <a:r>
              <a:rPr lang="en-US" dirty="0"/>
              <a:t>(less than 1 billion global pop. until early 1800s)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1716" y="2237024"/>
            <a:ext cx="142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CBR &gt; 25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CDR &gt; 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8521" y="5024199"/>
            <a:ext cx="259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(-0.1 – 1.9% NIR)</a:t>
            </a:r>
          </a:p>
        </p:txBody>
      </p:sp>
    </p:spTree>
    <p:extLst>
      <p:ext uri="{BB962C8B-B14F-4D97-AF65-F5344CB8AC3E}">
        <p14:creationId xmlns:p14="http://schemas.microsoft.com/office/powerpoint/2010/main" val="29586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DB34-9847-4003-8BEA-3A006198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 Two</a:t>
            </a:r>
          </a:p>
        </p:txBody>
      </p:sp>
    </p:spTree>
    <p:extLst>
      <p:ext uri="{BB962C8B-B14F-4D97-AF65-F5344CB8AC3E}">
        <p14:creationId xmlns:p14="http://schemas.microsoft.com/office/powerpoint/2010/main" val="413091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81" y="75328"/>
            <a:ext cx="8229600" cy="1143000"/>
          </a:xfrm>
        </p:spPr>
        <p:txBody>
          <a:bodyPr/>
          <a:lstStyle/>
          <a:p>
            <a:r>
              <a:rPr lang="en-US" b="1" u="sng" dirty="0"/>
              <a:t>Stage 2</a:t>
            </a:r>
            <a:r>
              <a:rPr lang="en-US" b="1" dirty="0"/>
              <a:t>: “Early Expansion”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84" y="957196"/>
            <a:ext cx="3671943" cy="6252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Predict:</a:t>
            </a:r>
          </a:p>
          <a:p>
            <a:pPr>
              <a:buFontTx/>
              <a:buChar char="-"/>
            </a:pPr>
            <a:r>
              <a:rPr lang="en-US" b="1" dirty="0"/>
              <a:t>What will be the </a:t>
            </a:r>
            <a:r>
              <a:rPr lang="en-US" b="1" dirty="0">
                <a:solidFill>
                  <a:srgbClr val="008000"/>
                </a:solidFill>
              </a:rPr>
              <a:t>big change </a:t>
            </a:r>
            <a:r>
              <a:rPr lang="en-US" b="1" dirty="0"/>
              <a:t>in Stage 2?  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/>
              <a:t>What causes this change in human history? </a:t>
            </a:r>
          </a:p>
          <a:p>
            <a:pPr>
              <a:buFontTx/>
              <a:buChar char="-"/>
            </a:pPr>
            <a:r>
              <a:rPr lang="en-US" b="1" dirty="0"/>
              <a:t>What happens to CDR? CBR? Total population?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CDR</a:t>
            </a:r>
            <a:r>
              <a:rPr lang="en-US" dirty="0"/>
              <a:t> suddenly drops dramatically (8-25)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0000FF"/>
                </a:solidFill>
              </a:rPr>
              <a:t>CBR</a:t>
            </a:r>
            <a:r>
              <a:rPr lang="en-US" dirty="0"/>
              <a:t> stays high (25-40)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00B050"/>
                </a:solidFill>
              </a:rPr>
              <a:t>Total population increases very rapidly</a:t>
            </a:r>
            <a:r>
              <a:rPr lang="en-US" dirty="0">
                <a:solidFill>
                  <a:srgbClr val="000000"/>
                </a:solidFill>
              </a:rPr>
              <a:t>; steep J curve (NIR = 1.5-3.5%)</a:t>
            </a:r>
          </a:p>
        </p:txBody>
      </p:sp>
      <p:pic>
        <p:nvPicPr>
          <p:cNvPr id="6" name="Picture 5" descr="DTMSt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" y="957197"/>
            <a:ext cx="5107967" cy="5526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2125" y="2701911"/>
            <a:ext cx="142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CDR (8-25) </a:t>
            </a:r>
            <a:r>
              <a:rPr lang="en-US" sz="2000" b="1" dirty="0">
                <a:solidFill>
                  <a:srgbClr val="FF0000"/>
                </a:solidFill>
              </a:rPr>
              <a:t>– 1</a:t>
            </a:r>
            <a:r>
              <a:rPr lang="en-US" sz="2000" b="1" baseline="30000" dirty="0">
                <a:solidFill>
                  <a:srgbClr val="FF0000"/>
                </a:solidFill>
              </a:rPr>
              <a:t>st</a:t>
            </a:r>
            <a:r>
              <a:rPr lang="en-US" sz="2000" b="1" dirty="0">
                <a:solidFill>
                  <a:srgbClr val="FF0000"/>
                </a:solidFill>
              </a:rPr>
              <a:t> break!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0770" y="4427450"/>
            <a:ext cx="142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NIR rapid increase (1.5-3.5%)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FA959-8883-485C-8362-45964C7ED836}"/>
              </a:ext>
            </a:extLst>
          </p:cNvPr>
          <p:cNvSpPr txBox="1"/>
          <p:nvPr/>
        </p:nvSpPr>
        <p:spPr>
          <a:xfrm>
            <a:off x="3596105" y="1992035"/>
            <a:ext cx="142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CBR (25-40)</a:t>
            </a:r>
          </a:p>
        </p:txBody>
      </p:sp>
    </p:spTree>
    <p:extLst>
      <p:ext uri="{BB962C8B-B14F-4D97-AF65-F5344CB8AC3E}">
        <p14:creationId xmlns:p14="http://schemas.microsoft.com/office/powerpoint/2010/main" val="231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882"/>
            <a:ext cx="8229600" cy="1143000"/>
          </a:xfrm>
        </p:spPr>
        <p:txBody>
          <a:bodyPr/>
          <a:lstStyle/>
          <a:p>
            <a:r>
              <a:rPr lang="en-US" b="1" u="sng" dirty="0"/>
              <a:t>Stage 2:</a:t>
            </a:r>
            <a:r>
              <a:rPr lang="en-US" b="1" dirty="0"/>
              <a:t> </a:t>
            </a:r>
            <a:r>
              <a:rPr lang="en-US" dirty="0"/>
              <a:t>“Early Expansion”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650631"/>
            <a:ext cx="8916526" cy="63117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Other names: </a:t>
            </a:r>
            <a:r>
              <a:rPr lang="en-US" dirty="0"/>
              <a:t>Late Agricultural/ Industrializing</a:t>
            </a:r>
          </a:p>
          <a:p>
            <a:pPr>
              <a:lnSpc>
                <a:spcPct val="110000"/>
              </a:lnSpc>
            </a:pPr>
            <a:r>
              <a:rPr lang="en-US" b="1" dirty="0"/>
              <a:t>Birth Rate (CBR)? Death Rate (CBD)? NIR?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0000FF"/>
                </a:solidFill>
              </a:rPr>
              <a:t>CBR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stays </a:t>
            </a:r>
            <a:r>
              <a:rPr lang="en-US" b="1" dirty="0"/>
              <a:t>high</a:t>
            </a:r>
            <a:r>
              <a:rPr lang="en-US" dirty="0"/>
              <a:t> (25-40); </a:t>
            </a:r>
            <a:r>
              <a:rPr lang="en-US" b="1" u="sng" dirty="0">
                <a:solidFill>
                  <a:srgbClr val="FF0000"/>
                </a:solidFill>
              </a:rPr>
              <a:t>CDR </a:t>
            </a:r>
            <a:r>
              <a:rPr lang="en-US" b="1" u="sng" dirty="0"/>
              <a:t>declines rapidly</a:t>
            </a:r>
            <a:r>
              <a:rPr lang="en-US" b="1" dirty="0"/>
              <a:t> = </a:t>
            </a:r>
            <a:r>
              <a:rPr lang="en-US" b="1" u="sng" dirty="0"/>
              <a:t>1</a:t>
            </a:r>
            <a:r>
              <a:rPr lang="en-US" b="1" u="sng" baseline="30000" dirty="0"/>
              <a:t>st</a:t>
            </a:r>
            <a:r>
              <a:rPr lang="en-US" b="1" u="sng" dirty="0"/>
              <a:t> break</a:t>
            </a:r>
            <a:r>
              <a:rPr lang="en-US" b="1" dirty="0"/>
              <a:t> </a:t>
            </a:r>
            <a:r>
              <a:rPr lang="en-US" dirty="0"/>
              <a:t>(8-25)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rgbClr val="008000"/>
                </a:solidFill>
              </a:rPr>
              <a:t>Total population/NIR: </a:t>
            </a:r>
            <a:r>
              <a:rPr lang="en-US" dirty="0"/>
              <a:t>very rapid increase; steep J curve (1.5-3.5% -- enormous)</a:t>
            </a:r>
          </a:p>
          <a:p>
            <a:pPr>
              <a:lnSpc>
                <a:spcPct val="110000"/>
              </a:lnSpc>
            </a:pPr>
            <a:r>
              <a:rPr lang="en-US" b="1" dirty="0"/>
              <a:t>Reasons for continued high birth rate?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*Traditions persist </a:t>
            </a:r>
            <a:r>
              <a:rPr lang="en-US" dirty="0"/>
              <a:t>(religion, lack of female empowerment)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maintain high birth rate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Limited access to birth control/ family planning.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Even with urbanization people are slow to realize children are not economic assets but burdens (takes a generation)</a:t>
            </a:r>
          </a:p>
          <a:p>
            <a:r>
              <a:rPr lang="en-US" b="1" dirty="0"/>
              <a:t>Reasons for declining death rate?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Industrial Revolution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Stabilizing food source (canned food), improved medical care (vaccines, access to health care in cities, urbanization happens with industrialization), </a:t>
            </a:r>
            <a:r>
              <a:rPr lang="en-US" b="1" dirty="0">
                <a:solidFill>
                  <a:srgbClr val="FF0000"/>
                </a:solidFill>
              </a:rPr>
              <a:t>lower IMR + MMR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3240</Words>
  <Application>Microsoft Office PowerPoint</Application>
  <PresentationFormat>On-screen Show (4:3)</PresentationFormat>
  <Paragraphs>361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PowerPoint Presentation</vt:lpstr>
      <vt:lpstr>The Demographic Transition Model</vt:lpstr>
      <vt:lpstr>Demographic Transition Model</vt:lpstr>
      <vt:lpstr>Stage One</vt:lpstr>
      <vt:lpstr>Stage 1: “High Stationary”</vt:lpstr>
      <vt:lpstr>Stage 1:</vt:lpstr>
      <vt:lpstr>Stage Two</vt:lpstr>
      <vt:lpstr>Stage 2: “Early Expansion” </vt:lpstr>
      <vt:lpstr>Stage 2: “Early Expansion”</vt:lpstr>
      <vt:lpstr>Examples:</vt:lpstr>
      <vt:lpstr>Countries/Regions in Stage 2 now?</vt:lpstr>
      <vt:lpstr>**Important to Keep in Mind:</vt:lpstr>
      <vt:lpstr>Stage Three</vt:lpstr>
      <vt:lpstr>Stage 3: “Late Expansion”</vt:lpstr>
      <vt:lpstr>Stage 3: “Late Expansion”</vt:lpstr>
      <vt:lpstr>Examples</vt:lpstr>
      <vt:lpstr>PowerPoint Presentation</vt:lpstr>
      <vt:lpstr>PowerPoint Presentation</vt:lpstr>
      <vt:lpstr>PowerPoint Presentation</vt:lpstr>
      <vt:lpstr>**Important to Keep in Mind:</vt:lpstr>
      <vt:lpstr>Stage Four</vt:lpstr>
      <vt:lpstr>Stage 4: “Low Stationary”</vt:lpstr>
      <vt:lpstr>Stage 4: “Low Stationary”</vt:lpstr>
      <vt:lpstr>Stage 4: “Low Stationary”</vt:lpstr>
      <vt:lpstr>Examples:</vt:lpstr>
      <vt:lpstr>Stage Five</vt:lpstr>
      <vt:lpstr>Stage 5:  Declining/Theoretical?</vt:lpstr>
      <vt:lpstr>Stage 5:  Declining/Theoretical?</vt:lpstr>
      <vt:lpstr>Stage 5: Examples?</vt:lpstr>
      <vt:lpstr>Stage 5: “Declining”</vt:lpstr>
      <vt:lpstr>Ways to face stage 5?</vt:lpstr>
      <vt:lpstr>Solutions?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Stepek</dc:creator>
  <cp:lastModifiedBy>Paul Stepek</cp:lastModifiedBy>
  <cp:revision>1</cp:revision>
  <dcterms:created xsi:type="dcterms:W3CDTF">2020-10-11T21:48:07Z</dcterms:created>
  <dcterms:modified xsi:type="dcterms:W3CDTF">2020-10-11T22:49:37Z</dcterms:modified>
</cp:coreProperties>
</file>